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vml" ContentType="application/vnd.openxmlformats-officedocument.vmlDrawing"/>
  <Default Extension="docx" ContentType="application/vnd.openxmlformats-officedocument.wordprocessingml.document"/>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3660" r:id="rId2"/>
  </p:sldMasterIdLst>
  <p:notesMasterIdLst>
    <p:notesMasterId r:id="rId64"/>
  </p:notesMasterIdLst>
  <p:handoutMasterIdLst>
    <p:handoutMasterId r:id="rId65"/>
  </p:handoutMasterIdLst>
  <p:sldIdLst>
    <p:sldId id="256" r:id="rId3"/>
    <p:sldId id="305" r:id="rId4"/>
    <p:sldId id="258" r:id="rId5"/>
    <p:sldId id="306" r:id="rId6"/>
    <p:sldId id="295" r:id="rId7"/>
    <p:sldId id="259" r:id="rId8"/>
    <p:sldId id="260" r:id="rId9"/>
    <p:sldId id="261" r:id="rId10"/>
    <p:sldId id="262" r:id="rId11"/>
    <p:sldId id="263" r:id="rId12"/>
    <p:sldId id="264" r:id="rId13"/>
    <p:sldId id="265" r:id="rId14"/>
    <p:sldId id="266" r:id="rId15"/>
    <p:sldId id="307" r:id="rId16"/>
    <p:sldId id="308" r:id="rId17"/>
    <p:sldId id="309" r:id="rId18"/>
    <p:sldId id="267" r:id="rId19"/>
    <p:sldId id="310" r:id="rId20"/>
    <p:sldId id="268" r:id="rId21"/>
    <p:sldId id="269" r:id="rId22"/>
    <p:sldId id="312" r:id="rId23"/>
    <p:sldId id="283" r:id="rId24"/>
    <p:sldId id="284" r:id="rId25"/>
    <p:sldId id="285" r:id="rId26"/>
    <p:sldId id="286" r:id="rId27"/>
    <p:sldId id="313" r:id="rId28"/>
    <p:sldId id="271" r:id="rId29"/>
    <p:sldId id="272" r:id="rId30"/>
    <p:sldId id="314" r:id="rId31"/>
    <p:sldId id="273" r:id="rId32"/>
    <p:sldId id="274" r:id="rId33"/>
    <p:sldId id="275" r:id="rId34"/>
    <p:sldId id="276" r:id="rId35"/>
    <p:sldId id="277" r:id="rId36"/>
    <p:sldId id="278" r:id="rId37"/>
    <p:sldId id="279" r:id="rId38"/>
    <p:sldId id="280" r:id="rId39"/>
    <p:sldId id="281" r:id="rId40"/>
    <p:sldId id="287" r:id="rId41"/>
    <p:sldId id="288" r:id="rId42"/>
    <p:sldId id="289" r:id="rId43"/>
    <p:sldId id="290" r:id="rId44"/>
    <p:sldId id="315" r:id="rId45"/>
    <p:sldId id="292" r:id="rId46"/>
    <p:sldId id="293" r:id="rId47"/>
    <p:sldId id="294" r:id="rId48"/>
    <p:sldId id="282" r:id="rId49"/>
    <p:sldId id="296" r:id="rId50"/>
    <p:sldId id="318" r:id="rId51"/>
    <p:sldId id="319" r:id="rId52"/>
    <p:sldId id="316" r:id="rId53"/>
    <p:sldId id="317" r:id="rId54"/>
    <p:sldId id="298" r:id="rId55"/>
    <p:sldId id="320" r:id="rId56"/>
    <p:sldId id="322" r:id="rId57"/>
    <p:sldId id="299" r:id="rId58"/>
    <p:sldId id="300" r:id="rId59"/>
    <p:sldId id="324" r:id="rId60"/>
    <p:sldId id="301" r:id="rId61"/>
    <p:sldId id="302" r:id="rId62"/>
    <p:sldId id="325" r:id="rId63"/>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charset="-128"/>
        <a:cs typeface="ＭＳ Ｐゴシック" charset="-128"/>
      </a:defRPr>
    </a:lvl1pPr>
    <a:lvl2pPr marL="457200" algn="l" defTabSz="457200" rtl="0" fontAlgn="base">
      <a:spcBef>
        <a:spcPct val="0"/>
      </a:spcBef>
      <a:spcAft>
        <a:spcPct val="0"/>
      </a:spcAft>
      <a:defRPr kern="1200">
        <a:solidFill>
          <a:schemeClr val="tx1"/>
        </a:solidFill>
        <a:latin typeface="Arial" charset="0"/>
        <a:ea typeface="ＭＳ Ｐゴシック" charset="-128"/>
        <a:cs typeface="ＭＳ Ｐゴシック" charset="-128"/>
      </a:defRPr>
    </a:lvl2pPr>
    <a:lvl3pPr marL="914400" algn="l" defTabSz="457200" rtl="0" fontAlgn="base">
      <a:spcBef>
        <a:spcPct val="0"/>
      </a:spcBef>
      <a:spcAft>
        <a:spcPct val="0"/>
      </a:spcAft>
      <a:defRPr kern="1200">
        <a:solidFill>
          <a:schemeClr val="tx1"/>
        </a:solidFill>
        <a:latin typeface="Arial" charset="0"/>
        <a:ea typeface="ＭＳ Ｐゴシック" charset="-128"/>
        <a:cs typeface="ＭＳ Ｐゴシック" charset="-128"/>
      </a:defRPr>
    </a:lvl3pPr>
    <a:lvl4pPr marL="1371600" algn="l" defTabSz="457200" rtl="0" fontAlgn="base">
      <a:spcBef>
        <a:spcPct val="0"/>
      </a:spcBef>
      <a:spcAft>
        <a:spcPct val="0"/>
      </a:spcAft>
      <a:defRPr kern="1200">
        <a:solidFill>
          <a:schemeClr val="tx1"/>
        </a:solidFill>
        <a:latin typeface="Arial" charset="0"/>
        <a:ea typeface="ＭＳ Ｐゴシック" charset="-128"/>
        <a:cs typeface="ＭＳ Ｐゴシック" charset="-128"/>
      </a:defRPr>
    </a:lvl4pPr>
    <a:lvl5pPr marL="1828800" algn="l" defTabSz="457200" rtl="0" fontAlgn="base">
      <a:spcBef>
        <a:spcPct val="0"/>
      </a:spcBef>
      <a:spcAft>
        <a:spcPct val="0"/>
      </a:spcAft>
      <a:defRPr kern="1200">
        <a:solidFill>
          <a:schemeClr val="tx1"/>
        </a:solidFill>
        <a:latin typeface="Arial" charset="0"/>
        <a:ea typeface="ＭＳ Ｐゴシック" charset="-128"/>
        <a:cs typeface="ＭＳ Ｐゴシック" charset="-128"/>
      </a:defRPr>
    </a:lvl5pPr>
    <a:lvl6pPr marL="2286000" algn="l" defTabSz="457200" rtl="0" eaLnBrk="1" latinLnBrk="0" hangingPunct="1">
      <a:defRPr kern="1200">
        <a:solidFill>
          <a:schemeClr val="tx1"/>
        </a:solidFill>
        <a:latin typeface="Arial" charset="0"/>
        <a:ea typeface="ＭＳ Ｐゴシック" charset="-128"/>
        <a:cs typeface="ＭＳ Ｐゴシック" charset="-128"/>
      </a:defRPr>
    </a:lvl6pPr>
    <a:lvl7pPr marL="2743200" algn="l" defTabSz="457200" rtl="0" eaLnBrk="1" latinLnBrk="0" hangingPunct="1">
      <a:defRPr kern="1200">
        <a:solidFill>
          <a:schemeClr val="tx1"/>
        </a:solidFill>
        <a:latin typeface="Arial" charset="0"/>
        <a:ea typeface="ＭＳ Ｐゴシック" charset="-128"/>
        <a:cs typeface="ＭＳ Ｐゴシック" charset="-128"/>
      </a:defRPr>
    </a:lvl7pPr>
    <a:lvl8pPr marL="3200400" algn="l" defTabSz="457200" rtl="0" eaLnBrk="1" latinLnBrk="0" hangingPunct="1">
      <a:defRPr kern="1200">
        <a:solidFill>
          <a:schemeClr val="tx1"/>
        </a:solidFill>
        <a:latin typeface="Arial" charset="0"/>
        <a:ea typeface="ＭＳ Ｐゴシック" charset="-128"/>
        <a:cs typeface="ＭＳ Ｐゴシック" charset="-128"/>
      </a:defRPr>
    </a:lvl8pPr>
    <a:lvl9pPr marL="3657600" algn="l" defTabSz="457200" rtl="0" eaLnBrk="1" latinLnBrk="0" hangingPunct="1">
      <a:defRPr kern="1200">
        <a:solidFill>
          <a:schemeClr val="tx1"/>
        </a:solidFill>
        <a:latin typeface="Arial" charset="0"/>
        <a:ea typeface="ＭＳ Ｐゴシック" charset="-128"/>
        <a:cs typeface="ＭＳ Ｐゴシック" charset="-12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28"/>
    <a:srgbClr val="22226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9544" autoAdjust="0"/>
  </p:normalViewPr>
  <p:slideViewPr>
    <p:cSldViewPr snapToGrid="0" snapToObjects="1">
      <p:cViewPr varScale="1">
        <p:scale>
          <a:sx n="76" d="100"/>
          <a:sy n="76" d="100"/>
        </p:scale>
        <p:origin x="-112" y="-88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63" Type="http://schemas.openxmlformats.org/officeDocument/2006/relationships/slide" Target="slides/slide61.xml"/><Relationship Id="rId64" Type="http://schemas.openxmlformats.org/officeDocument/2006/relationships/notesMaster" Target="notesMasters/notesMaster1.xml"/><Relationship Id="rId65" Type="http://schemas.openxmlformats.org/officeDocument/2006/relationships/handoutMaster" Target="handoutMasters/handoutMaster1.xml"/><Relationship Id="rId66" Type="http://schemas.openxmlformats.org/officeDocument/2006/relationships/printerSettings" Target="printerSettings/printerSettings1.bin"/><Relationship Id="rId67" Type="http://schemas.openxmlformats.org/officeDocument/2006/relationships/presProps" Target="presProps.xml"/><Relationship Id="rId68" Type="http://schemas.openxmlformats.org/officeDocument/2006/relationships/viewProps" Target="viewProps.xml"/><Relationship Id="rId69" Type="http://schemas.openxmlformats.org/officeDocument/2006/relationships/theme" Target="theme/theme1.xml"/><Relationship Id="rId50" Type="http://schemas.openxmlformats.org/officeDocument/2006/relationships/slide" Target="slides/slide48.xml"/><Relationship Id="rId51" Type="http://schemas.openxmlformats.org/officeDocument/2006/relationships/slide" Target="slides/slide49.xml"/><Relationship Id="rId52" Type="http://schemas.openxmlformats.org/officeDocument/2006/relationships/slide" Target="slides/slide50.xml"/><Relationship Id="rId53" Type="http://schemas.openxmlformats.org/officeDocument/2006/relationships/slide" Target="slides/slide51.xml"/><Relationship Id="rId54" Type="http://schemas.openxmlformats.org/officeDocument/2006/relationships/slide" Target="slides/slide52.xml"/><Relationship Id="rId55" Type="http://schemas.openxmlformats.org/officeDocument/2006/relationships/slide" Target="slides/slide53.xml"/><Relationship Id="rId56" Type="http://schemas.openxmlformats.org/officeDocument/2006/relationships/slide" Target="slides/slide54.xml"/><Relationship Id="rId57" Type="http://schemas.openxmlformats.org/officeDocument/2006/relationships/slide" Target="slides/slide55.xml"/><Relationship Id="rId58" Type="http://schemas.openxmlformats.org/officeDocument/2006/relationships/slide" Target="slides/slide56.xml"/><Relationship Id="rId59" Type="http://schemas.openxmlformats.org/officeDocument/2006/relationships/slide" Target="slides/slide57.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70" Type="http://schemas.openxmlformats.org/officeDocument/2006/relationships/tableStyles" Target="tableStyles.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60" Type="http://schemas.openxmlformats.org/officeDocument/2006/relationships/slide" Target="slides/slide58.xml"/><Relationship Id="rId61" Type="http://schemas.openxmlformats.org/officeDocument/2006/relationships/slide" Target="slides/slide59.xml"/><Relationship Id="rId62" Type="http://schemas.openxmlformats.org/officeDocument/2006/relationships/slide" Target="slides/slide60.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F866F859-BFC0-F749-ABC6-2ACF2169B052}" type="datetime1">
              <a:rPr lang="en-US"/>
              <a:pPr>
                <a:defRPr/>
              </a:pPr>
              <a:t>5/12/2014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0EE39C13-2FB8-CB46-9D3E-AC00E2F74A71}" type="slidenum">
              <a:rPr lang="en-US"/>
              <a:pPr>
                <a:defRPr/>
              </a:pPr>
              <a:t>‹#›</a:t>
            </a:fld>
            <a:endParaRPr lang="en-US"/>
          </a:p>
        </p:txBody>
      </p:sp>
    </p:spTree>
    <p:extLst>
      <p:ext uri="{BB962C8B-B14F-4D97-AF65-F5344CB8AC3E}">
        <p14:creationId xmlns:p14="http://schemas.microsoft.com/office/powerpoint/2010/main" val="71366792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9BD37782-8C13-064E-928C-A0AFAC1C6AF5}" type="datetime1">
              <a:rPr lang="en-US"/>
              <a:pPr>
                <a:defRPr/>
              </a:pPr>
              <a:t>5/12/2014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AU" noProof="0" smtClean="0"/>
              <a:t>Click to edit Master text styles</a:t>
            </a:r>
          </a:p>
          <a:p>
            <a:pPr lvl="1"/>
            <a:r>
              <a:rPr lang="en-AU" noProof="0" smtClean="0"/>
              <a:t>Second level</a:t>
            </a:r>
          </a:p>
          <a:p>
            <a:pPr lvl="2"/>
            <a:r>
              <a:rPr lang="en-AU" noProof="0" smtClean="0"/>
              <a:t>Third level</a:t>
            </a:r>
          </a:p>
          <a:p>
            <a:pPr lvl="3"/>
            <a:r>
              <a:rPr lang="en-AU" noProof="0" smtClean="0"/>
              <a:t>Fourth level</a:t>
            </a:r>
          </a:p>
          <a:p>
            <a:pPr lvl="4"/>
            <a:r>
              <a:rPr lang="en-AU"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A29664C4-26CD-E248-9B41-21405B4EC911}" type="slidenum">
              <a:rPr lang="en-US"/>
              <a:pPr>
                <a:defRPr/>
              </a:pPr>
              <a:t>‹#›</a:t>
            </a:fld>
            <a:endParaRPr lang="en-US"/>
          </a:p>
        </p:txBody>
      </p:sp>
    </p:spTree>
    <p:extLst>
      <p:ext uri="{BB962C8B-B14F-4D97-AF65-F5344CB8AC3E}">
        <p14:creationId xmlns:p14="http://schemas.microsoft.com/office/powerpoint/2010/main" val="730705287"/>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 name="Picture 6" descr="LCT-small.jpeg"/>
          <p:cNvPicPr>
            <a:picLocks noChangeAspect="1"/>
          </p:cNvPicPr>
          <p:nvPr userDrawn="1"/>
        </p:nvPicPr>
        <p:blipFill>
          <a:blip r:embed="rId2"/>
          <a:srcRect/>
          <a:stretch>
            <a:fillRect/>
          </a:stretch>
        </p:blipFill>
        <p:spPr bwMode="auto">
          <a:xfrm>
            <a:off x="0" y="0"/>
            <a:ext cx="5715000" cy="889000"/>
          </a:xfrm>
          <a:prstGeom prst="rect">
            <a:avLst/>
          </a:prstGeom>
          <a:noFill/>
          <a:ln w="9525">
            <a:noFill/>
            <a:miter lim="800000"/>
            <a:headEnd/>
            <a:tailEnd/>
          </a:ln>
        </p:spPr>
      </p:pic>
      <p:sp>
        <p:nvSpPr>
          <p:cNvPr id="2" name="Title 1"/>
          <p:cNvSpPr>
            <a:spLocks noGrp="1"/>
          </p:cNvSpPr>
          <p:nvPr>
            <p:ph type="ctrTitle"/>
          </p:nvPr>
        </p:nvSpPr>
        <p:spPr>
          <a:xfrm>
            <a:off x="0" y="1898801"/>
            <a:ext cx="9144000" cy="3080834"/>
          </a:xfrm>
        </p:spPr>
        <p:txBody>
          <a:bodyPr/>
          <a:lstStyle/>
          <a:p>
            <a:r>
              <a:rPr lang="en-AU" dirty="0" smtClean="0"/>
              <a:t>Click to edit Master title style</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6" name="Slide Number Placeholder 5"/>
          <p:cNvSpPr>
            <a:spLocks noGrp="1"/>
          </p:cNvSpPr>
          <p:nvPr>
            <p:ph type="sldNum" sz="quarter" idx="12"/>
          </p:nvPr>
        </p:nvSpPr>
        <p:spPr/>
        <p:txBody>
          <a:bodyPr/>
          <a:lstStyle>
            <a:lvl1pPr>
              <a:defRPr/>
            </a:lvl1pPr>
          </a:lstStyle>
          <a:p>
            <a:pPr>
              <a:defRPr/>
            </a:pPr>
            <a:fld id="{95CA9397-5A6C-8D48-8FF0-B2585E5992D8}"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6" name="Slide Number Placeholder 5"/>
          <p:cNvSpPr>
            <a:spLocks noGrp="1"/>
          </p:cNvSpPr>
          <p:nvPr>
            <p:ph type="sldNum" sz="quarter" idx="12"/>
          </p:nvPr>
        </p:nvSpPr>
        <p:spPr/>
        <p:txBody>
          <a:bodyPr/>
          <a:lstStyle>
            <a:lvl1pPr>
              <a:defRPr/>
            </a:lvl1pPr>
          </a:lstStyle>
          <a:p>
            <a:pPr>
              <a:defRPr/>
            </a:pPr>
            <a:fld id="{3C13F6D3-0CC6-E14E-A61A-ACE8772AE06B}"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AU"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6" name="Slide Number Placeholder 5"/>
          <p:cNvSpPr>
            <a:spLocks noGrp="1"/>
          </p:cNvSpPr>
          <p:nvPr>
            <p:ph type="sldNum" sz="quarter" idx="12"/>
          </p:nvPr>
        </p:nvSpPr>
        <p:spPr/>
        <p:txBody>
          <a:bodyPr/>
          <a:lstStyle>
            <a:lvl1pPr>
              <a:defRPr/>
            </a:lvl1pPr>
          </a:lstStyle>
          <a:p>
            <a:pPr>
              <a:defRPr/>
            </a:pPr>
            <a:fld id="{61C3ED1B-763D-4640-87D2-DE3724BC4060}"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AU"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6" name="Slide Number Placeholder 5"/>
          <p:cNvSpPr>
            <a:spLocks noGrp="1"/>
          </p:cNvSpPr>
          <p:nvPr>
            <p:ph type="sldNum" sz="quarter" idx="12"/>
          </p:nvPr>
        </p:nvSpPr>
        <p:spPr/>
        <p:txBody>
          <a:bodyPr/>
          <a:lstStyle>
            <a:lvl1pPr>
              <a:defRPr/>
            </a:lvl1pPr>
          </a:lstStyle>
          <a:p>
            <a:pPr>
              <a:defRPr/>
            </a:pPr>
            <a:fld id="{A026D5F5-F7BD-3B44-9074-EA10CACEEF16}"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6" name="Slide Number Placeholder 5"/>
          <p:cNvSpPr>
            <a:spLocks noGrp="1"/>
          </p:cNvSpPr>
          <p:nvPr>
            <p:ph type="sldNum" sz="quarter" idx="12"/>
          </p:nvPr>
        </p:nvSpPr>
        <p:spPr/>
        <p:txBody>
          <a:bodyPr/>
          <a:lstStyle>
            <a:lvl1pPr>
              <a:defRPr/>
            </a:lvl1pPr>
          </a:lstStyle>
          <a:p>
            <a:pPr>
              <a:defRPr/>
            </a:pPr>
            <a:fld id="{FDECEAB0-E08B-A244-BD60-7D3A42EFCD77}"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AU"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6" name="Slide Number Placeholder 5"/>
          <p:cNvSpPr>
            <a:spLocks noGrp="1"/>
          </p:cNvSpPr>
          <p:nvPr>
            <p:ph type="sldNum" sz="quarter" idx="12"/>
          </p:nvPr>
        </p:nvSpPr>
        <p:spPr/>
        <p:txBody>
          <a:bodyPr/>
          <a:lstStyle>
            <a:lvl1pPr>
              <a:defRPr/>
            </a:lvl1pPr>
          </a:lstStyle>
          <a:p>
            <a:pPr>
              <a:defRPr/>
            </a:pPr>
            <a:fld id="{E6917628-3166-7E48-8408-F49C3FB90CD5}"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7" name="Slide Number Placeholder 5"/>
          <p:cNvSpPr>
            <a:spLocks noGrp="1"/>
          </p:cNvSpPr>
          <p:nvPr>
            <p:ph type="sldNum" sz="quarter" idx="12"/>
          </p:nvPr>
        </p:nvSpPr>
        <p:spPr/>
        <p:txBody>
          <a:bodyPr/>
          <a:lstStyle>
            <a:lvl1pPr>
              <a:defRPr/>
            </a:lvl1pPr>
          </a:lstStyle>
          <a:p>
            <a:pPr>
              <a:defRPr/>
            </a:pPr>
            <a:fld id="{08DF4C45-0F17-294F-AC0F-79F97028FC93}"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9" name="Slide Number Placeholder 5"/>
          <p:cNvSpPr>
            <a:spLocks noGrp="1"/>
          </p:cNvSpPr>
          <p:nvPr>
            <p:ph type="sldNum" sz="quarter" idx="12"/>
          </p:nvPr>
        </p:nvSpPr>
        <p:spPr/>
        <p:txBody>
          <a:bodyPr/>
          <a:lstStyle>
            <a:lvl1pPr>
              <a:defRPr/>
            </a:lvl1pPr>
          </a:lstStyle>
          <a:p>
            <a:pPr>
              <a:defRPr/>
            </a:pPr>
            <a:fld id="{2BC67E8F-EB86-5F48-A792-30484E98A1FB}"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5" name="Slide Number Placeholder 5"/>
          <p:cNvSpPr>
            <a:spLocks noGrp="1"/>
          </p:cNvSpPr>
          <p:nvPr>
            <p:ph type="sldNum" sz="quarter" idx="12"/>
          </p:nvPr>
        </p:nvSpPr>
        <p:spPr/>
        <p:txBody>
          <a:bodyPr/>
          <a:lstStyle>
            <a:lvl1pPr>
              <a:defRPr/>
            </a:lvl1pPr>
          </a:lstStyle>
          <a:p>
            <a:pPr>
              <a:defRPr/>
            </a:pPr>
            <a:fld id="{EE1B3ACD-2BBF-F54A-936C-E0271C85AE97}"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4" name="Slide Number Placeholder 5"/>
          <p:cNvSpPr>
            <a:spLocks noGrp="1"/>
          </p:cNvSpPr>
          <p:nvPr>
            <p:ph type="sldNum" sz="quarter" idx="12"/>
          </p:nvPr>
        </p:nvSpPr>
        <p:spPr/>
        <p:txBody>
          <a:bodyPr/>
          <a:lstStyle>
            <a:lvl1pPr>
              <a:defRPr/>
            </a:lvl1pPr>
          </a:lstStyle>
          <a:p>
            <a:pPr>
              <a:defRPr/>
            </a:pPr>
            <a:fld id="{ABB4F59C-D680-694F-9D59-DD4B95AB10EF}"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AU"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7" name="Slide Number Placeholder 5"/>
          <p:cNvSpPr>
            <a:spLocks noGrp="1"/>
          </p:cNvSpPr>
          <p:nvPr>
            <p:ph type="sldNum" sz="quarter" idx="12"/>
          </p:nvPr>
        </p:nvSpPr>
        <p:spPr/>
        <p:txBody>
          <a:bodyPr/>
          <a:lstStyle>
            <a:lvl1pPr>
              <a:defRPr/>
            </a:lvl1pPr>
          </a:lstStyle>
          <a:p>
            <a:pPr>
              <a:defRPr/>
            </a:pPr>
            <a:fld id="{D815BAB3-523B-2D4D-8E82-3BDDA4A3B863}"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5" name="Picture 6" descr="LCTlogo.jpg"/>
          <p:cNvPicPr>
            <a:picLocks noChangeAspect="1"/>
          </p:cNvPicPr>
          <p:nvPr userDrawn="1"/>
        </p:nvPicPr>
        <p:blipFill>
          <a:blip r:embed="rId2"/>
          <a:srcRect/>
          <a:stretch>
            <a:fillRect/>
          </a:stretch>
        </p:blipFill>
        <p:spPr bwMode="auto">
          <a:xfrm>
            <a:off x="0" y="74613"/>
            <a:ext cx="1127125" cy="1106487"/>
          </a:xfrm>
          <a:prstGeom prst="rect">
            <a:avLst/>
          </a:prstGeom>
          <a:noFill/>
          <a:ln w="9525">
            <a:noFill/>
            <a:miter lim="800000"/>
            <a:headEnd/>
            <a:tailEnd/>
          </a:ln>
        </p:spPr>
      </p:pic>
      <p:sp>
        <p:nvSpPr>
          <p:cNvPr id="2" name="Title 1"/>
          <p:cNvSpPr>
            <a:spLocks noGrp="1"/>
          </p:cNvSpPr>
          <p:nvPr>
            <p:ph type="title"/>
          </p:nvPr>
        </p:nvSpPr>
        <p:spPr>
          <a:xfrm>
            <a:off x="1269937" y="162133"/>
            <a:ext cx="7619452" cy="1018562"/>
          </a:xfrm>
          <a:noFill/>
          <a:effectLst/>
        </p:spPr>
        <p:txBody>
          <a:bodyPr/>
          <a:lstStyle>
            <a:lvl1pPr algn="ctr">
              <a:defRPr>
                <a:solidFill>
                  <a:schemeClr val="tx2"/>
                </a:solidFill>
                <a:latin typeface="+mn-lt"/>
              </a:defRPr>
            </a:lvl1pPr>
          </a:lstStyle>
          <a:p>
            <a:r>
              <a:rPr lang="en-AU" dirty="0" smtClean="0"/>
              <a:t>Click to edit Master title style</a:t>
            </a:r>
            <a:endParaRPr lang="en-US" dirty="0"/>
          </a:p>
        </p:txBody>
      </p:sp>
      <p:sp>
        <p:nvSpPr>
          <p:cNvPr id="3" name="Content Placeholder 2"/>
          <p:cNvSpPr>
            <a:spLocks noGrp="1"/>
          </p:cNvSpPr>
          <p:nvPr>
            <p:ph idx="1"/>
          </p:nvPr>
        </p:nvSpPr>
        <p:spPr>
          <a:xfrm>
            <a:off x="1269936" y="1342102"/>
            <a:ext cx="7620064" cy="4784062"/>
          </a:xfrm>
          <a:prstGeom prst="rect">
            <a:avLst/>
          </a:prstGeo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12" name="Content Placeholder 11"/>
          <p:cNvSpPr>
            <a:spLocks noGrp="1"/>
          </p:cNvSpPr>
          <p:nvPr>
            <p:ph sz="quarter" idx="13"/>
          </p:nvPr>
        </p:nvSpPr>
        <p:spPr>
          <a:xfrm>
            <a:off x="0" y="1180695"/>
            <a:ext cx="1127125" cy="5677305"/>
          </a:xfrm>
          <a:prstGeom prst="rect">
            <a:avLst/>
          </a:prstGeom>
          <a:gradFill flip="none" rotWithShape="1">
            <a:gsLst>
              <a:gs pos="40000">
                <a:srgbClr val="000028"/>
              </a:gs>
              <a:gs pos="100000">
                <a:srgbClr val="FFFFFF"/>
              </a:gs>
            </a:gsLst>
            <a:lin ang="16200000" scaled="0"/>
            <a:tileRect/>
          </a:gradFill>
        </p:spPr>
        <p:txBody>
          <a:bodyPr vert="horz"/>
          <a:lstStyle>
            <a:lvl1pPr>
              <a:buNone/>
              <a:defRPr>
                <a:solidFill>
                  <a:schemeClr val="bg1"/>
                </a:solidFill>
              </a:defRPr>
            </a:lvl1pPr>
          </a:lstStyle>
          <a:p>
            <a:pPr lvl="0"/>
            <a:endParaRPr lang="en-US" dirty="0"/>
          </a:p>
        </p:txBody>
      </p:sp>
      <p:sp>
        <p:nvSpPr>
          <p:cNvPr id="6" name="Footer Placeholder 4"/>
          <p:cNvSpPr>
            <a:spLocks noGrp="1"/>
          </p:cNvSpPr>
          <p:nvPr>
            <p:ph type="ftr" sz="quarter" idx="14"/>
          </p:nvPr>
        </p:nvSpPr>
        <p:spPr>
          <a:xfrm>
            <a:off x="1270000" y="6356350"/>
            <a:ext cx="2752725" cy="365125"/>
          </a:xfrm>
        </p:spPr>
        <p:txBody>
          <a:bodyPr/>
          <a:lstStyle>
            <a:lvl1pPr algn="l">
              <a:defRPr sz="1400">
                <a:solidFill>
                  <a:schemeClr val="tx2"/>
                </a:solidFill>
              </a:defRPr>
            </a:lvl1pPr>
          </a:lstStyle>
          <a:p>
            <a:pPr>
              <a:defRPr/>
            </a:pPr>
            <a:r>
              <a:rPr lang="en-US"/>
              <a:t>www.legitimationcodetheory.com</a:t>
            </a:r>
          </a:p>
        </p:txBody>
      </p:sp>
      <p:sp>
        <p:nvSpPr>
          <p:cNvPr id="7" name="Slide Number Placeholder 5"/>
          <p:cNvSpPr>
            <a:spLocks noGrp="1"/>
          </p:cNvSpPr>
          <p:nvPr>
            <p:ph type="sldNum" sz="quarter" idx="15"/>
          </p:nvPr>
        </p:nvSpPr>
        <p:spPr>
          <a:xfrm>
            <a:off x="6756400" y="6356350"/>
            <a:ext cx="2133600" cy="365125"/>
          </a:xfrm>
        </p:spPr>
        <p:txBody>
          <a:bodyPr/>
          <a:lstStyle>
            <a:lvl1pPr>
              <a:defRPr sz="1400">
                <a:solidFill>
                  <a:srgbClr val="09213B"/>
                </a:solidFill>
              </a:defRPr>
            </a:lvl1pPr>
          </a:lstStyle>
          <a:p>
            <a:pPr>
              <a:defRPr/>
            </a:pPr>
            <a:fld id="{DDF962B8-6E6B-764F-873A-D1DF22E4F0E2}" type="slidenum">
              <a:rPr lang="en-US"/>
              <a:pPr>
                <a:defRPr/>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AU"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7" name="Slide Number Placeholder 5"/>
          <p:cNvSpPr>
            <a:spLocks noGrp="1"/>
          </p:cNvSpPr>
          <p:nvPr>
            <p:ph type="sldNum" sz="quarter" idx="12"/>
          </p:nvPr>
        </p:nvSpPr>
        <p:spPr/>
        <p:txBody>
          <a:bodyPr/>
          <a:lstStyle>
            <a:lvl1pPr>
              <a:defRPr/>
            </a:lvl1pPr>
          </a:lstStyle>
          <a:p>
            <a:pPr>
              <a:defRPr/>
            </a:pPr>
            <a:fld id="{819CF941-B042-5948-B5EF-F44D7F4C9323}"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6" name="Slide Number Placeholder 5"/>
          <p:cNvSpPr>
            <a:spLocks noGrp="1"/>
          </p:cNvSpPr>
          <p:nvPr>
            <p:ph type="sldNum" sz="quarter" idx="12"/>
          </p:nvPr>
        </p:nvSpPr>
        <p:spPr/>
        <p:txBody>
          <a:bodyPr/>
          <a:lstStyle>
            <a:lvl1pPr>
              <a:defRPr/>
            </a:lvl1pPr>
          </a:lstStyle>
          <a:p>
            <a:pPr>
              <a:defRPr/>
            </a:pPr>
            <a:fld id="{307230A0-27CA-544B-BCB0-E683B4D8E8ED}"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AU"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6" name="Slide Number Placeholder 5"/>
          <p:cNvSpPr>
            <a:spLocks noGrp="1"/>
          </p:cNvSpPr>
          <p:nvPr>
            <p:ph type="sldNum" sz="quarter" idx="12"/>
          </p:nvPr>
        </p:nvSpPr>
        <p:spPr/>
        <p:txBody>
          <a:bodyPr/>
          <a:lstStyle>
            <a:lvl1pPr>
              <a:defRPr/>
            </a:lvl1pPr>
          </a:lstStyle>
          <a:p>
            <a:pPr>
              <a:defRPr/>
            </a:pPr>
            <a:fld id="{DB2C92B2-7666-424B-A51C-442B536115C7}"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AU"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6" name="Slide Number Placeholder 5"/>
          <p:cNvSpPr>
            <a:spLocks noGrp="1"/>
          </p:cNvSpPr>
          <p:nvPr>
            <p:ph type="sldNum" sz="quarter" idx="12"/>
          </p:nvPr>
        </p:nvSpPr>
        <p:spPr/>
        <p:txBody>
          <a:bodyPr/>
          <a:lstStyle>
            <a:lvl1pPr>
              <a:defRPr/>
            </a:lvl1pPr>
          </a:lstStyle>
          <a:p>
            <a:pPr>
              <a:defRPr/>
            </a:pPr>
            <a:fld id="{705B09BB-3C1A-C04B-BC39-89173CCEBC36}"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7" name="Slide Number Placeholder 5"/>
          <p:cNvSpPr>
            <a:spLocks noGrp="1"/>
          </p:cNvSpPr>
          <p:nvPr>
            <p:ph type="sldNum" sz="quarter" idx="12"/>
          </p:nvPr>
        </p:nvSpPr>
        <p:spPr/>
        <p:txBody>
          <a:bodyPr/>
          <a:lstStyle>
            <a:lvl1pPr>
              <a:defRPr/>
            </a:lvl1pPr>
          </a:lstStyle>
          <a:p>
            <a:pPr>
              <a:defRPr/>
            </a:pPr>
            <a:fld id="{6C08AB61-376F-BB42-BDDE-7078C3D48E61}"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9" name="Slide Number Placeholder 5"/>
          <p:cNvSpPr>
            <a:spLocks noGrp="1"/>
          </p:cNvSpPr>
          <p:nvPr>
            <p:ph type="sldNum" sz="quarter" idx="12"/>
          </p:nvPr>
        </p:nvSpPr>
        <p:spPr/>
        <p:txBody>
          <a:bodyPr/>
          <a:lstStyle>
            <a:lvl1pPr>
              <a:defRPr/>
            </a:lvl1pPr>
          </a:lstStyle>
          <a:p>
            <a:pPr>
              <a:defRPr/>
            </a:pPr>
            <a:fld id="{016A43C4-BA44-8846-BD39-A8AA44BE4ED3}"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5" name="Slide Number Placeholder 5"/>
          <p:cNvSpPr>
            <a:spLocks noGrp="1"/>
          </p:cNvSpPr>
          <p:nvPr>
            <p:ph type="sldNum" sz="quarter" idx="12"/>
          </p:nvPr>
        </p:nvSpPr>
        <p:spPr/>
        <p:txBody>
          <a:bodyPr/>
          <a:lstStyle>
            <a:lvl1pPr>
              <a:defRPr/>
            </a:lvl1pPr>
          </a:lstStyle>
          <a:p>
            <a:pPr>
              <a:defRPr/>
            </a:pPr>
            <a:fld id="{04407100-7A11-5B44-B921-70FBFC75C1B2}"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4" name="Slide Number Placeholder 5"/>
          <p:cNvSpPr>
            <a:spLocks noGrp="1"/>
          </p:cNvSpPr>
          <p:nvPr>
            <p:ph type="sldNum" sz="quarter" idx="12"/>
          </p:nvPr>
        </p:nvSpPr>
        <p:spPr/>
        <p:txBody>
          <a:bodyPr/>
          <a:lstStyle>
            <a:lvl1pPr>
              <a:defRPr/>
            </a:lvl1pPr>
          </a:lstStyle>
          <a:p>
            <a:pPr>
              <a:defRPr/>
            </a:pPr>
            <a:fld id="{84A47361-AE54-A246-AED5-B6C78E9D1EDF}"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AU"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7" name="Slide Number Placeholder 5"/>
          <p:cNvSpPr>
            <a:spLocks noGrp="1"/>
          </p:cNvSpPr>
          <p:nvPr>
            <p:ph type="sldNum" sz="quarter" idx="12"/>
          </p:nvPr>
        </p:nvSpPr>
        <p:spPr/>
        <p:txBody>
          <a:bodyPr/>
          <a:lstStyle>
            <a:lvl1pPr>
              <a:defRPr/>
            </a:lvl1pPr>
          </a:lstStyle>
          <a:p>
            <a:pPr>
              <a:defRPr/>
            </a:pPr>
            <a:fld id="{28B0EE36-71EA-6A4E-95F9-E1E7A5B2C9AD}"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AU"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7" name="Slide Number Placeholder 5"/>
          <p:cNvSpPr>
            <a:spLocks noGrp="1"/>
          </p:cNvSpPr>
          <p:nvPr>
            <p:ph type="sldNum" sz="quarter" idx="12"/>
          </p:nvPr>
        </p:nvSpPr>
        <p:spPr/>
        <p:txBody>
          <a:bodyPr/>
          <a:lstStyle>
            <a:lvl1pPr>
              <a:defRPr/>
            </a:lvl1pPr>
          </a:lstStyle>
          <a:p>
            <a:pPr>
              <a:defRPr/>
            </a:pPr>
            <a:fld id="{1BF1B0DE-01E7-BB48-B389-3872F955FEF3}"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e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860550"/>
            <a:ext cx="9144000" cy="3094038"/>
          </a:xfrm>
          <a:prstGeom prst="rect">
            <a:avLst/>
          </a:prstGeom>
          <a:gradFill flip="none" rotWithShape="1">
            <a:gsLst>
              <a:gs pos="91000">
                <a:srgbClr val="000028"/>
              </a:gs>
              <a:gs pos="100000">
                <a:srgbClr val="FFFFFF"/>
              </a:gs>
            </a:gsLst>
            <a:lin ang="16200000" scaled="0"/>
            <a:tileRect/>
          </a:gradFill>
          <a:effectLst>
            <a:glow rad="101600">
              <a:schemeClr val="bg1">
                <a:lumMod val="65000"/>
                <a:alpha val="75000"/>
              </a:schemeClr>
            </a:glow>
          </a:effectLst>
        </p:spPr>
        <p:txBody>
          <a:bodyPr vert="horz" lIns="91440" tIns="45720" rIns="91440" bIns="45720" rtlCol="0" anchor="ctr">
            <a:normAutofit/>
          </a:bodyPr>
          <a:lstStyle/>
          <a:p>
            <a:r>
              <a:rPr lang="en-AU" dirty="0" smtClean="0"/>
              <a:t>Click to edit Master title style</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r>
              <a:rPr lang="en-US"/>
              <a:t>www.legitimationcodetheory.com</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cs typeface="+mn-cs"/>
              </a:defRPr>
            </a:lvl1pPr>
          </a:lstStyle>
          <a:p>
            <a:pPr>
              <a:defRPr/>
            </a:pPr>
            <a:fld id="{187CA21C-C0E0-8644-B40C-3775E998576F}"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4102" r:id="rId1"/>
    <p:sldLayoutId id="2147484103" r:id="rId2"/>
    <p:sldLayoutId id="2147484082" r:id="rId3"/>
    <p:sldLayoutId id="2147484083" r:id="rId4"/>
    <p:sldLayoutId id="2147484084" r:id="rId5"/>
    <p:sldLayoutId id="2147484085" r:id="rId6"/>
    <p:sldLayoutId id="2147484086" r:id="rId7"/>
    <p:sldLayoutId id="2147484087" r:id="rId8"/>
    <p:sldLayoutId id="2147484088" r:id="rId9"/>
    <p:sldLayoutId id="2147484089" r:id="rId10"/>
    <p:sldLayoutId id="2147484090" r:id="rId11"/>
  </p:sldLayoutIdLst>
  <p:hf hdr="0" dt="0"/>
  <p:txStyles>
    <p:titleStyle>
      <a:lvl1pPr algn="r" defTabSz="457200" rtl="0" eaLnBrk="0" fontAlgn="base" hangingPunct="0">
        <a:spcBef>
          <a:spcPct val="0"/>
        </a:spcBef>
        <a:spcAft>
          <a:spcPts val="1200"/>
        </a:spcAft>
        <a:defRPr sz="4400" kern="1200">
          <a:solidFill>
            <a:schemeClr val="bg1"/>
          </a:solidFill>
          <a:latin typeface="+mj-lt"/>
          <a:ea typeface="ＭＳ Ｐゴシック" charset="-128"/>
          <a:cs typeface="ＭＳ Ｐゴシック" charset="-128"/>
        </a:defRPr>
      </a:lvl1pPr>
      <a:lvl2pPr algn="r" defTabSz="457200" rtl="0" eaLnBrk="0" fontAlgn="base" hangingPunct="0">
        <a:spcBef>
          <a:spcPct val="0"/>
        </a:spcBef>
        <a:spcAft>
          <a:spcPts val="1200"/>
        </a:spcAft>
        <a:defRPr sz="4400">
          <a:solidFill>
            <a:schemeClr val="bg1"/>
          </a:solidFill>
          <a:latin typeface="Arial" charset="0"/>
          <a:ea typeface="ＭＳ Ｐゴシック" charset="-128"/>
          <a:cs typeface="ＭＳ Ｐゴシック" charset="-128"/>
        </a:defRPr>
      </a:lvl2pPr>
      <a:lvl3pPr algn="r" defTabSz="457200" rtl="0" eaLnBrk="0" fontAlgn="base" hangingPunct="0">
        <a:spcBef>
          <a:spcPct val="0"/>
        </a:spcBef>
        <a:spcAft>
          <a:spcPts val="1200"/>
        </a:spcAft>
        <a:defRPr sz="4400">
          <a:solidFill>
            <a:schemeClr val="bg1"/>
          </a:solidFill>
          <a:latin typeface="Arial" charset="0"/>
          <a:ea typeface="ＭＳ Ｐゴシック" charset="-128"/>
          <a:cs typeface="ＭＳ Ｐゴシック" charset="-128"/>
        </a:defRPr>
      </a:lvl3pPr>
      <a:lvl4pPr algn="r" defTabSz="457200" rtl="0" eaLnBrk="0" fontAlgn="base" hangingPunct="0">
        <a:spcBef>
          <a:spcPct val="0"/>
        </a:spcBef>
        <a:spcAft>
          <a:spcPts val="1200"/>
        </a:spcAft>
        <a:defRPr sz="4400">
          <a:solidFill>
            <a:schemeClr val="bg1"/>
          </a:solidFill>
          <a:latin typeface="Arial" charset="0"/>
          <a:ea typeface="ＭＳ Ｐゴシック" charset="-128"/>
          <a:cs typeface="ＭＳ Ｐゴシック" charset="-128"/>
        </a:defRPr>
      </a:lvl4pPr>
      <a:lvl5pPr algn="r" defTabSz="457200" rtl="0" eaLnBrk="0" fontAlgn="base" hangingPunct="0">
        <a:spcBef>
          <a:spcPct val="0"/>
        </a:spcBef>
        <a:spcAft>
          <a:spcPts val="1200"/>
        </a:spcAft>
        <a:defRPr sz="4400">
          <a:solidFill>
            <a:schemeClr val="bg1"/>
          </a:solidFill>
          <a:latin typeface="Arial" charset="0"/>
          <a:ea typeface="ＭＳ Ｐゴシック" charset="-128"/>
          <a:cs typeface="ＭＳ Ｐゴシック" charset="-128"/>
        </a:defRPr>
      </a:lvl5pPr>
      <a:lvl6pPr marL="457200" algn="r" defTabSz="457200" rtl="0" fontAlgn="base">
        <a:spcBef>
          <a:spcPct val="0"/>
        </a:spcBef>
        <a:spcAft>
          <a:spcPts val="1200"/>
        </a:spcAft>
        <a:defRPr sz="4400">
          <a:solidFill>
            <a:schemeClr val="bg1"/>
          </a:solidFill>
          <a:latin typeface="Arial" charset="0"/>
          <a:ea typeface="ＭＳ Ｐゴシック" charset="-128"/>
          <a:cs typeface="ＭＳ Ｐゴシック" charset="-128"/>
        </a:defRPr>
      </a:lvl6pPr>
      <a:lvl7pPr marL="914400" algn="r" defTabSz="457200" rtl="0" fontAlgn="base">
        <a:spcBef>
          <a:spcPct val="0"/>
        </a:spcBef>
        <a:spcAft>
          <a:spcPts val="1200"/>
        </a:spcAft>
        <a:defRPr sz="4400">
          <a:solidFill>
            <a:schemeClr val="bg1"/>
          </a:solidFill>
          <a:latin typeface="Arial" charset="0"/>
          <a:ea typeface="ＭＳ Ｐゴシック" charset="-128"/>
          <a:cs typeface="ＭＳ Ｐゴシック" charset="-128"/>
        </a:defRPr>
      </a:lvl7pPr>
      <a:lvl8pPr marL="1371600" algn="r" defTabSz="457200" rtl="0" fontAlgn="base">
        <a:spcBef>
          <a:spcPct val="0"/>
        </a:spcBef>
        <a:spcAft>
          <a:spcPts val="1200"/>
        </a:spcAft>
        <a:defRPr sz="4400">
          <a:solidFill>
            <a:schemeClr val="bg1"/>
          </a:solidFill>
          <a:latin typeface="Arial" charset="0"/>
          <a:ea typeface="ＭＳ Ｐゴシック" charset="-128"/>
          <a:cs typeface="ＭＳ Ｐゴシック" charset="-128"/>
        </a:defRPr>
      </a:lvl8pPr>
      <a:lvl9pPr marL="1828800" algn="r" defTabSz="457200" rtl="0" fontAlgn="base">
        <a:spcBef>
          <a:spcPct val="0"/>
        </a:spcBef>
        <a:spcAft>
          <a:spcPts val="1200"/>
        </a:spcAft>
        <a:defRPr sz="4400">
          <a:solidFill>
            <a:schemeClr val="bg1"/>
          </a:solidFill>
          <a:latin typeface="Arial" charset="0"/>
          <a:ea typeface="ＭＳ Ｐゴシック" charset="-128"/>
          <a:cs typeface="ＭＳ Ｐゴシック" charset="-128"/>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860550"/>
            <a:ext cx="9144000" cy="3094038"/>
          </a:xfrm>
          <a:prstGeom prst="rect">
            <a:avLst/>
          </a:prstGeom>
          <a:gradFill flip="none" rotWithShape="1">
            <a:gsLst>
              <a:gs pos="90000">
                <a:schemeClr val="accent6">
                  <a:lumMod val="50000"/>
                </a:schemeClr>
              </a:gs>
              <a:gs pos="100000">
                <a:srgbClr val="FFFFFF"/>
              </a:gs>
            </a:gsLst>
            <a:lin ang="16200000" scaled="0"/>
            <a:tileRect/>
          </a:gradFill>
          <a:effectLst>
            <a:glow rad="101600">
              <a:schemeClr val="bg1">
                <a:lumMod val="65000"/>
                <a:alpha val="75000"/>
              </a:schemeClr>
            </a:glow>
          </a:effectLst>
        </p:spPr>
        <p:txBody>
          <a:bodyPr vert="horz" lIns="91440" tIns="45720" rIns="91440" bIns="45720" rtlCol="0" anchor="ctr">
            <a:normAutofit/>
          </a:bodyPr>
          <a:lstStyle/>
          <a:p>
            <a:r>
              <a:rPr lang="en-AU" dirty="0" smtClean="0"/>
              <a:t>Click to edit Master title style</a:t>
            </a:r>
            <a:br>
              <a:rPr lang="en-AU" dirty="0" smtClean="0"/>
            </a:br>
            <a:r>
              <a:rPr lang="en-AU" dirty="0" smtClean="0"/>
              <a:t/>
            </a:r>
            <a:br>
              <a:rPr lang="en-AU" dirty="0" smtClean="0"/>
            </a:br>
            <a:r>
              <a:rPr lang="en-AU" dirty="0" smtClean="0"/>
              <a:t>Karl Maton</a:t>
            </a:r>
            <a:br>
              <a:rPr lang="en-AU" dirty="0" smtClean="0"/>
            </a:br>
            <a:r>
              <a:rPr lang="en-AU" dirty="0" smtClean="0"/>
              <a:t>University of Sydney</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r>
              <a:rPr lang="en-US"/>
              <a:t>www.legitimationcodetheory.com</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cs typeface="+mn-cs"/>
              </a:defRPr>
            </a:lvl1pPr>
          </a:lstStyle>
          <a:p>
            <a:pPr>
              <a:defRPr/>
            </a:pPr>
            <a:fld id="{F169863D-CD59-F047-B415-19A37DB29BAF}" type="slidenum">
              <a:rPr lang="en-US"/>
              <a:pPr>
                <a:defRPr/>
              </a:pPr>
              <a:t>‹#›</a:t>
            </a:fld>
            <a:endParaRPr lang="en-US"/>
          </a:p>
        </p:txBody>
      </p:sp>
      <p:pic>
        <p:nvPicPr>
          <p:cNvPr id="13318" name="Picture 7" descr="LCT-small.jpeg"/>
          <p:cNvPicPr>
            <a:picLocks noChangeAspect="1"/>
          </p:cNvPicPr>
          <p:nvPr userDrawn="1"/>
        </p:nvPicPr>
        <p:blipFill>
          <a:blip r:embed="rId13"/>
          <a:srcRect/>
          <a:stretch>
            <a:fillRect/>
          </a:stretch>
        </p:blipFill>
        <p:spPr bwMode="auto">
          <a:xfrm>
            <a:off x="0" y="0"/>
            <a:ext cx="5715000" cy="8890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091" r:id="rId1"/>
    <p:sldLayoutId id="2147484092" r:id="rId2"/>
    <p:sldLayoutId id="2147484093" r:id="rId3"/>
    <p:sldLayoutId id="2147484094" r:id="rId4"/>
    <p:sldLayoutId id="2147484095" r:id="rId5"/>
    <p:sldLayoutId id="2147484096" r:id="rId6"/>
    <p:sldLayoutId id="2147484097" r:id="rId7"/>
    <p:sldLayoutId id="2147484098" r:id="rId8"/>
    <p:sldLayoutId id="2147484099" r:id="rId9"/>
    <p:sldLayoutId id="2147484100" r:id="rId10"/>
    <p:sldLayoutId id="2147484101" r:id="rId11"/>
  </p:sldLayoutIdLst>
  <p:hf hdr="0" dt="0"/>
  <p:txStyles>
    <p:titleStyle>
      <a:lvl1pPr algn="r" defTabSz="457200" rtl="0" eaLnBrk="0" fontAlgn="base" hangingPunct="0">
        <a:spcBef>
          <a:spcPct val="0"/>
        </a:spcBef>
        <a:spcAft>
          <a:spcPts val="1200"/>
        </a:spcAft>
        <a:defRPr sz="4400" kern="1200">
          <a:solidFill>
            <a:schemeClr val="bg1"/>
          </a:solidFill>
          <a:latin typeface="+mj-lt"/>
          <a:ea typeface="ＭＳ Ｐゴシック" charset="-128"/>
          <a:cs typeface="ＭＳ Ｐゴシック" charset="-128"/>
        </a:defRPr>
      </a:lvl1pPr>
      <a:lvl2pPr algn="r" defTabSz="457200" rtl="0" eaLnBrk="0" fontAlgn="base" hangingPunct="0">
        <a:spcBef>
          <a:spcPct val="0"/>
        </a:spcBef>
        <a:spcAft>
          <a:spcPts val="1200"/>
        </a:spcAft>
        <a:defRPr sz="4400">
          <a:solidFill>
            <a:schemeClr val="bg1"/>
          </a:solidFill>
          <a:latin typeface="Arial" charset="0"/>
          <a:ea typeface="ＭＳ Ｐゴシック" charset="-128"/>
          <a:cs typeface="ＭＳ Ｐゴシック" charset="-128"/>
        </a:defRPr>
      </a:lvl2pPr>
      <a:lvl3pPr algn="r" defTabSz="457200" rtl="0" eaLnBrk="0" fontAlgn="base" hangingPunct="0">
        <a:spcBef>
          <a:spcPct val="0"/>
        </a:spcBef>
        <a:spcAft>
          <a:spcPts val="1200"/>
        </a:spcAft>
        <a:defRPr sz="4400">
          <a:solidFill>
            <a:schemeClr val="bg1"/>
          </a:solidFill>
          <a:latin typeface="Arial" charset="0"/>
          <a:ea typeface="ＭＳ Ｐゴシック" charset="-128"/>
          <a:cs typeface="ＭＳ Ｐゴシック" charset="-128"/>
        </a:defRPr>
      </a:lvl3pPr>
      <a:lvl4pPr algn="r" defTabSz="457200" rtl="0" eaLnBrk="0" fontAlgn="base" hangingPunct="0">
        <a:spcBef>
          <a:spcPct val="0"/>
        </a:spcBef>
        <a:spcAft>
          <a:spcPts val="1200"/>
        </a:spcAft>
        <a:defRPr sz="4400">
          <a:solidFill>
            <a:schemeClr val="bg1"/>
          </a:solidFill>
          <a:latin typeface="Arial" charset="0"/>
          <a:ea typeface="ＭＳ Ｐゴシック" charset="-128"/>
          <a:cs typeface="ＭＳ Ｐゴシック" charset="-128"/>
        </a:defRPr>
      </a:lvl4pPr>
      <a:lvl5pPr algn="r" defTabSz="457200" rtl="0" eaLnBrk="0" fontAlgn="base" hangingPunct="0">
        <a:spcBef>
          <a:spcPct val="0"/>
        </a:spcBef>
        <a:spcAft>
          <a:spcPts val="1200"/>
        </a:spcAft>
        <a:defRPr sz="4400">
          <a:solidFill>
            <a:schemeClr val="bg1"/>
          </a:solidFill>
          <a:latin typeface="Arial" charset="0"/>
          <a:ea typeface="ＭＳ Ｐゴシック" charset="-128"/>
          <a:cs typeface="ＭＳ Ｐゴシック" charset="-128"/>
        </a:defRPr>
      </a:lvl5pPr>
      <a:lvl6pPr marL="457200" algn="r" defTabSz="457200" rtl="0" fontAlgn="base">
        <a:spcBef>
          <a:spcPct val="0"/>
        </a:spcBef>
        <a:spcAft>
          <a:spcPts val="1200"/>
        </a:spcAft>
        <a:defRPr sz="4400">
          <a:solidFill>
            <a:schemeClr val="bg1"/>
          </a:solidFill>
          <a:latin typeface="Arial" charset="0"/>
          <a:ea typeface="ＭＳ Ｐゴシック" charset="-128"/>
          <a:cs typeface="ＭＳ Ｐゴシック" charset="-128"/>
        </a:defRPr>
      </a:lvl6pPr>
      <a:lvl7pPr marL="914400" algn="r" defTabSz="457200" rtl="0" fontAlgn="base">
        <a:spcBef>
          <a:spcPct val="0"/>
        </a:spcBef>
        <a:spcAft>
          <a:spcPts val="1200"/>
        </a:spcAft>
        <a:defRPr sz="4400">
          <a:solidFill>
            <a:schemeClr val="bg1"/>
          </a:solidFill>
          <a:latin typeface="Arial" charset="0"/>
          <a:ea typeface="ＭＳ Ｐゴシック" charset="-128"/>
          <a:cs typeface="ＭＳ Ｐゴシック" charset="-128"/>
        </a:defRPr>
      </a:lvl7pPr>
      <a:lvl8pPr marL="1371600" algn="r" defTabSz="457200" rtl="0" fontAlgn="base">
        <a:spcBef>
          <a:spcPct val="0"/>
        </a:spcBef>
        <a:spcAft>
          <a:spcPts val="1200"/>
        </a:spcAft>
        <a:defRPr sz="4400">
          <a:solidFill>
            <a:schemeClr val="bg1"/>
          </a:solidFill>
          <a:latin typeface="Arial" charset="0"/>
          <a:ea typeface="ＭＳ Ｐゴシック" charset="-128"/>
          <a:cs typeface="ＭＳ Ｐゴシック" charset="-128"/>
        </a:defRPr>
      </a:lvl8pPr>
      <a:lvl9pPr marL="1828800" algn="r" defTabSz="457200" rtl="0" fontAlgn="base">
        <a:spcBef>
          <a:spcPct val="0"/>
        </a:spcBef>
        <a:spcAft>
          <a:spcPts val="1200"/>
        </a:spcAft>
        <a:defRPr sz="4400">
          <a:solidFill>
            <a:schemeClr val="bg1"/>
          </a:solidFill>
          <a:latin typeface="Arial" charset="0"/>
          <a:ea typeface="ＭＳ Ｐゴシック" charset="-128"/>
          <a:cs typeface="ＭＳ Ｐゴシック" charset="-128"/>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package" Target="../embeddings/Microsoft_Word_Document1.docx"/><Relationship Id="rId4" Type="http://schemas.openxmlformats.org/officeDocument/2006/relationships/image" Target="../media/image6.png"/><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oleObject" Target="Macintosh%20HD:Master%20File:Work:Research%20&amp;%20Grants:Grants%20Won:2008%20ARC%20-%20Freebody_Martin_Maton:%5B3%5D%20Pilot%20analyses:1_History%20guy:4.%20Constellations:Summary%20of%20Constellations.doc!OLE_LINK1" TargetMode="External"/><Relationship Id="rId4" Type="http://schemas.openxmlformats.org/officeDocument/2006/relationships/image" Target="../media/image7.png"/><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jp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png"/><Relationship Id="rId3"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eaLnBrk="1" fontAlgn="auto" hangingPunct="1">
              <a:defRPr/>
            </a:pPr>
            <a:r>
              <a:rPr lang="en-US" sz="3800" dirty="0" smtClean="0">
                <a:ea typeface="+mj-ea"/>
                <a:cs typeface="+mj-cs"/>
              </a:rPr>
              <a:t>COSMOLOGIES</a:t>
            </a:r>
            <a:r>
              <a:rPr lang="en-US" sz="3200" dirty="0" smtClean="0">
                <a:ea typeface="+mj-ea"/>
                <a:cs typeface="+mj-cs"/>
              </a:rPr>
              <a:t/>
            </a:r>
            <a:br>
              <a:rPr lang="en-US" sz="3200" dirty="0" smtClean="0">
                <a:ea typeface="+mj-ea"/>
                <a:cs typeface="+mj-cs"/>
              </a:rPr>
            </a:br>
            <a:r>
              <a:rPr lang="en-US" dirty="0" smtClean="0">
                <a:ea typeface="+mj-ea"/>
                <a:cs typeface="+mj-cs"/>
              </a:rPr>
              <a:t/>
            </a:r>
            <a:br>
              <a:rPr lang="en-US" dirty="0" smtClean="0">
                <a:ea typeface="+mj-ea"/>
                <a:cs typeface="+mj-cs"/>
              </a:rPr>
            </a:br>
            <a:r>
              <a:rPr lang="en-US" sz="2400" dirty="0" smtClean="0">
                <a:ea typeface="+mj-ea"/>
                <a:cs typeface="+mj-cs"/>
              </a:rPr>
              <a:t>Karl Maton</a:t>
            </a:r>
            <a:br>
              <a:rPr lang="en-US" sz="2400" dirty="0" smtClean="0">
                <a:ea typeface="+mj-ea"/>
                <a:cs typeface="+mj-cs"/>
              </a:rPr>
            </a:br>
            <a:r>
              <a:rPr lang="en-US" sz="2400" dirty="0" smtClean="0">
                <a:ea typeface="+mj-ea"/>
                <a:cs typeface="+mj-cs"/>
              </a:rPr>
              <a:t>University of Sydney</a:t>
            </a:r>
            <a:endParaRPr lang="en-US" sz="2400" dirty="0">
              <a:ea typeface="+mj-ea"/>
              <a:cs typeface="+mj-cs"/>
            </a:endParaRP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External relations</a:t>
            </a:r>
            <a:endParaRPr lang="en-US" dirty="0"/>
          </a:p>
        </p:txBody>
      </p:sp>
      <p:sp>
        <p:nvSpPr>
          <p:cNvPr id="3" name="Content Placeholder 2"/>
          <p:cNvSpPr>
            <a:spLocks noGrp="1"/>
          </p:cNvSpPr>
          <p:nvPr>
            <p:ph idx="1"/>
          </p:nvPr>
        </p:nvSpPr>
        <p:spPr>
          <a:xfrm>
            <a:off x="1270000" y="1341438"/>
            <a:ext cx="7620000" cy="4784725"/>
          </a:xfrm>
        </p:spPr>
        <p:txBody>
          <a:bodyPr>
            <a:normAutofit fontScale="92500" lnSpcReduction="10000"/>
          </a:bodyPr>
          <a:lstStyle/>
          <a:p>
            <a:pPr>
              <a:defRPr/>
            </a:pPr>
            <a:r>
              <a:rPr lang="en-US" dirty="0" smtClean="0"/>
              <a:t>condensation (semantic density)</a:t>
            </a:r>
          </a:p>
          <a:p>
            <a:pPr lvl="1">
              <a:defRPr/>
            </a:pPr>
            <a:r>
              <a:rPr lang="en-US" dirty="0" smtClean="0"/>
              <a:t>stronger </a:t>
            </a:r>
            <a:r>
              <a:rPr lang="en-US" dirty="0"/>
              <a:t>–</a:t>
            </a:r>
            <a:r>
              <a:rPr lang="en-US" dirty="0" smtClean="0"/>
              <a:t> weaker</a:t>
            </a:r>
          </a:p>
          <a:p>
            <a:pPr>
              <a:defRPr/>
            </a:pPr>
            <a:r>
              <a:rPr lang="en-US" dirty="0" smtClean="0"/>
              <a:t>can take many forms, e.g. Specialization:</a:t>
            </a:r>
          </a:p>
          <a:p>
            <a:pPr lvl="1">
              <a:defRPr/>
            </a:pPr>
            <a:r>
              <a:rPr lang="en-GB" i="1" dirty="0" smtClean="0"/>
              <a:t>epistemological condensation - </a:t>
            </a:r>
            <a:r>
              <a:rPr lang="en-GB" dirty="0" smtClean="0"/>
              <a:t>emphasizes epistemic relations</a:t>
            </a:r>
            <a:endParaRPr lang="en-AU" dirty="0" smtClean="0"/>
          </a:p>
          <a:p>
            <a:pPr lvl="1">
              <a:defRPr/>
            </a:pPr>
            <a:r>
              <a:rPr lang="en-GB" i="1" dirty="0" smtClean="0"/>
              <a:t>axiological condensation - </a:t>
            </a:r>
            <a:r>
              <a:rPr lang="en-GB" dirty="0" smtClean="0"/>
              <a:t>emphasizes social relations</a:t>
            </a:r>
            <a:endParaRPr lang="en-US" dirty="0" smtClean="0"/>
          </a:p>
          <a:p>
            <a:pPr>
              <a:defRPr/>
            </a:pPr>
            <a:r>
              <a:rPr lang="en-US" dirty="0" smtClean="0"/>
              <a:t>cosmological analysis is NOT only those two</a:t>
            </a:r>
          </a:p>
          <a:p>
            <a:pPr lvl="1">
              <a:defRPr/>
            </a:pPr>
            <a:r>
              <a:rPr lang="en-US" dirty="0" smtClean="0"/>
              <a:t>cosmologies is basic form of analysis</a:t>
            </a:r>
          </a:p>
          <a:p>
            <a:pPr lvl="1">
              <a:defRPr/>
            </a:pPr>
            <a:r>
              <a:rPr lang="en-US" dirty="0" smtClean="0"/>
              <a:t>forms of condensation/charging may vary</a:t>
            </a:r>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861D20E8-8560-2E48-A22E-A81044F4A0BD}" type="slidenum">
              <a:rPr lang="en-US"/>
              <a:pPr>
                <a:defRPr/>
              </a:pPr>
              <a:t>10</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GB" dirty="0" smtClean="0"/>
              <a:t>Pleiades</a:t>
            </a:r>
            <a:endParaRPr lang="en-US" dirty="0"/>
          </a:p>
        </p:txBody>
      </p:sp>
      <p:sp>
        <p:nvSpPr>
          <p:cNvPr id="34819"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FF5DD04F-AB73-CB49-8FDB-8ED639C51EE3}" type="slidenum">
              <a:rPr lang="en-US"/>
              <a:pPr>
                <a:defRPr/>
              </a:pPr>
              <a:t>11</a:t>
            </a:fld>
            <a:endParaRPr lang="en-US" dirty="0"/>
          </a:p>
        </p:txBody>
      </p:sp>
      <p:pic>
        <p:nvPicPr>
          <p:cNvPr id="34822" name="Content Placeholder 5" descr="File:Subaru_logo.png"/>
          <p:cNvPicPr>
            <a:picLocks noChangeAspect="1"/>
          </p:cNvPicPr>
          <p:nvPr/>
        </p:nvPicPr>
        <p:blipFill>
          <a:blip r:embed="rId2"/>
          <a:srcRect t="-8292" b="-8292"/>
          <a:stretch>
            <a:fillRect/>
          </a:stretch>
        </p:blipFill>
        <p:spPr bwMode="auto">
          <a:xfrm>
            <a:off x="2971800" y="2435225"/>
            <a:ext cx="4476750" cy="3048000"/>
          </a:xfrm>
          <a:prstGeom prst="rect">
            <a:avLst/>
          </a:prstGeom>
          <a:noFill/>
          <a:ln w="9525">
            <a:noFill/>
            <a:miter lim="800000"/>
            <a:headEnd/>
            <a:tailEnd/>
          </a:ln>
        </p:spPr>
      </p:pic>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External relations</a:t>
            </a:r>
            <a:endParaRPr lang="en-US" dirty="0"/>
          </a:p>
        </p:txBody>
      </p:sp>
      <p:sp>
        <p:nvSpPr>
          <p:cNvPr id="35843"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r>
              <a:rPr lang="en-US" smtClean="0"/>
              <a:t>charging</a:t>
            </a:r>
          </a:p>
          <a:p>
            <a:pPr lvl="1"/>
            <a:r>
              <a:rPr lang="en-US" smtClean="0"/>
              <a:t>meanings condensed may be charged with degrees of positivity or negativity</a:t>
            </a:r>
          </a:p>
          <a:p>
            <a:pPr lvl="1"/>
            <a:endParaRPr lang="en-US" smtClean="0"/>
          </a:p>
          <a:p>
            <a:endParaRPr lang="en-US" smtClean="0"/>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1CC31858-517D-5148-A1F9-1D26CF8E5F90}" type="slidenum">
              <a:rPr lang="en-US"/>
              <a:pPr>
                <a:defRPr/>
              </a:pPr>
              <a:t>12</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Cosmological analysis</a:t>
            </a:r>
            <a:endParaRPr lang="en-US" dirty="0"/>
          </a:p>
        </p:txBody>
      </p:sp>
      <p:sp>
        <p:nvSpPr>
          <p:cNvPr id="36867"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r>
              <a:rPr lang="en-US" i="1" dirty="0" smtClean="0"/>
              <a:t>constellation</a:t>
            </a:r>
            <a:r>
              <a:rPr lang="en-US" dirty="0" smtClean="0"/>
              <a:t> structure (including clusters) shapes space of </a:t>
            </a:r>
            <a:r>
              <a:rPr lang="en-US" dirty="0" err="1" smtClean="0"/>
              <a:t>possibles</a:t>
            </a:r>
            <a:endParaRPr lang="en-US" dirty="0" smtClean="0"/>
          </a:p>
          <a:p>
            <a:r>
              <a:rPr lang="en-US" i="1" dirty="0" smtClean="0"/>
              <a:t>condensation</a:t>
            </a:r>
            <a:r>
              <a:rPr lang="en-US" dirty="0" smtClean="0"/>
              <a:t> imbues stances with meanings</a:t>
            </a:r>
          </a:p>
          <a:p>
            <a:r>
              <a:rPr lang="en-US" i="1" dirty="0" smtClean="0"/>
              <a:t>charging</a:t>
            </a:r>
            <a:r>
              <a:rPr lang="en-US" dirty="0" smtClean="0"/>
              <a:t> values these meanings differently</a:t>
            </a:r>
          </a:p>
          <a:p>
            <a:endParaRPr lang="en-US" dirty="0" smtClean="0"/>
          </a:p>
          <a:p>
            <a:r>
              <a:rPr lang="en-US" dirty="0" smtClean="0"/>
              <a:t>a </a:t>
            </a:r>
            <a:r>
              <a:rPr lang="en-US" i="1" dirty="0" smtClean="0"/>
              <a:t>cosmology</a:t>
            </a:r>
            <a:r>
              <a:rPr lang="en-US" dirty="0" smtClean="0"/>
              <a:t> underlies these processes</a:t>
            </a:r>
          </a:p>
          <a:p>
            <a:pPr lvl="1"/>
            <a:r>
              <a:rPr lang="en-US" dirty="0" smtClean="0"/>
              <a:t>shapes selection, arrangement, evaluation</a:t>
            </a:r>
          </a:p>
          <a:p>
            <a:pPr lvl="1"/>
            <a:r>
              <a:rPr lang="en-US" dirty="0" smtClean="0"/>
              <a:t>i.e. constellating, condensing, charging</a:t>
            </a:r>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2D2C6377-CFF3-EC4C-B170-820EC53CC198}" type="slidenum">
              <a:rPr lang="en-US"/>
              <a:pPr>
                <a:defRPr/>
              </a:pPr>
              <a:t>13</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4"/>
          </p:nvPr>
        </p:nvSpPr>
        <p:spPr/>
        <p:txBody>
          <a:bodyPr/>
          <a:lstStyle/>
          <a:p>
            <a:pPr>
              <a:defRPr/>
            </a:pPr>
            <a:r>
              <a:rPr lang="en-US"/>
              <a:t>www.legitimationcodetheory.com</a:t>
            </a:r>
          </a:p>
        </p:txBody>
      </p:sp>
      <p:sp>
        <p:nvSpPr>
          <p:cNvPr id="6" name="Slide Number Placeholder 5"/>
          <p:cNvSpPr>
            <a:spLocks noGrp="1"/>
          </p:cNvSpPr>
          <p:nvPr>
            <p:ph type="sldNum" sz="quarter" idx="15"/>
          </p:nvPr>
        </p:nvSpPr>
        <p:spPr/>
        <p:txBody>
          <a:bodyPr/>
          <a:lstStyle/>
          <a:p>
            <a:pPr>
              <a:defRPr/>
            </a:pPr>
            <a:fld id="{13704E13-7496-E64F-AA04-C0545CF866AB}" type="slidenum">
              <a:rPr lang="en-US"/>
              <a:pPr>
                <a:defRPr/>
              </a:pPr>
              <a:t>14</a:t>
            </a:fld>
            <a:endParaRPr lang="en-US" dirty="0"/>
          </a:p>
        </p:txBody>
      </p:sp>
      <p:sp>
        <p:nvSpPr>
          <p:cNvPr id="52228" name="Text Box 2"/>
          <p:cNvSpPr txBox="1">
            <a:spLocks noChangeArrowheads="1"/>
          </p:cNvSpPr>
          <p:nvPr/>
        </p:nvSpPr>
        <p:spPr bwMode="auto">
          <a:xfrm>
            <a:off x="4987925" y="781050"/>
            <a:ext cx="1997075" cy="400050"/>
          </a:xfrm>
          <a:prstGeom prst="rect">
            <a:avLst/>
          </a:prstGeom>
          <a:noFill/>
          <a:ln w="12700" cap="sq">
            <a:noFill/>
            <a:miter lim="800000"/>
            <a:headEnd type="none" w="sm" len="sm"/>
            <a:tailEnd type="none" w="sm" len="sm"/>
          </a:ln>
        </p:spPr>
        <p:txBody>
          <a:bodyPr>
            <a:prstTxWarp prst="textNoShape">
              <a:avLst/>
            </a:prstTxWarp>
            <a:spAutoFit/>
          </a:bodyPr>
          <a:lstStyle/>
          <a:p>
            <a:r>
              <a:rPr lang="en-US" sz="2000" u="sng">
                <a:solidFill>
                  <a:schemeClr val="tx2"/>
                </a:solidFill>
                <a:latin typeface="Times New Roman" charset="0"/>
                <a:ea typeface="Times New Roman" charset="0"/>
                <a:cs typeface="Times New Roman" charset="0"/>
              </a:rPr>
              <a:t>Code modalities</a:t>
            </a:r>
          </a:p>
        </p:txBody>
      </p:sp>
      <p:sp>
        <p:nvSpPr>
          <p:cNvPr id="52229" name="Text Box 3"/>
          <p:cNvSpPr txBox="1">
            <a:spLocks noChangeArrowheads="1"/>
          </p:cNvSpPr>
          <p:nvPr/>
        </p:nvSpPr>
        <p:spPr bwMode="auto">
          <a:xfrm>
            <a:off x="3311525" y="781050"/>
            <a:ext cx="1309688" cy="400050"/>
          </a:xfrm>
          <a:prstGeom prst="rect">
            <a:avLst/>
          </a:prstGeom>
          <a:noFill/>
          <a:ln w="12700" cap="sq">
            <a:noFill/>
            <a:miter lim="800000"/>
            <a:headEnd type="none" w="sm" len="sm"/>
            <a:tailEnd type="none" w="sm" len="sm"/>
          </a:ln>
        </p:spPr>
        <p:txBody>
          <a:bodyPr wrap="none">
            <a:prstTxWarp prst="textNoShape">
              <a:avLst/>
            </a:prstTxWarp>
            <a:spAutoFit/>
          </a:bodyPr>
          <a:lstStyle/>
          <a:p>
            <a:r>
              <a:rPr lang="en-US" sz="2000" u="sng">
                <a:solidFill>
                  <a:schemeClr val="tx2"/>
                </a:solidFill>
                <a:latin typeface="Times New Roman" charset="0"/>
                <a:ea typeface="Times New Roman" charset="0"/>
                <a:cs typeface="Times New Roman" charset="0"/>
              </a:rPr>
              <a:t>Dimension</a:t>
            </a:r>
          </a:p>
        </p:txBody>
      </p:sp>
      <p:sp>
        <p:nvSpPr>
          <p:cNvPr id="52230" name="Text Box 4"/>
          <p:cNvSpPr txBox="1">
            <a:spLocks noChangeArrowheads="1"/>
          </p:cNvSpPr>
          <p:nvPr/>
        </p:nvSpPr>
        <p:spPr bwMode="auto">
          <a:xfrm>
            <a:off x="1482725" y="2851150"/>
            <a:ext cx="1524000" cy="701675"/>
          </a:xfrm>
          <a:prstGeom prst="rect">
            <a:avLst/>
          </a:prstGeom>
          <a:noFill/>
          <a:ln w="12700" cap="sq">
            <a:noFill/>
            <a:miter lim="800000"/>
            <a:headEnd type="none" w="sm" len="sm"/>
            <a:tailEnd type="none" w="sm" len="sm"/>
          </a:ln>
        </p:spPr>
        <p:txBody>
          <a:bodyPr>
            <a:prstTxWarp prst="textNoShape">
              <a:avLst/>
            </a:prstTxWarp>
            <a:spAutoFit/>
          </a:bodyPr>
          <a:lstStyle/>
          <a:p>
            <a:pPr algn="ctr"/>
            <a:r>
              <a:rPr lang="en-US" sz="2000">
                <a:solidFill>
                  <a:schemeClr val="tx2"/>
                </a:solidFill>
                <a:latin typeface="Times New Roman" charset="0"/>
                <a:ea typeface="Times New Roman" charset="0"/>
                <a:cs typeface="Times New Roman" charset="0"/>
              </a:rPr>
              <a:t>Legitimation</a:t>
            </a:r>
          </a:p>
          <a:p>
            <a:pPr algn="ctr"/>
            <a:r>
              <a:rPr lang="en-US" sz="2000">
                <a:solidFill>
                  <a:schemeClr val="tx2"/>
                </a:solidFill>
                <a:latin typeface="Times New Roman" charset="0"/>
                <a:ea typeface="Times New Roman" charset="0"/>
                <a:cs typeface="Times New Roman" charset="0"/>
              </a:rPr>
              <a:t>Device</a:t>
            </a:r>
          </a:p>
        </p:txBody>
      </p:sp>
      <p:sp>
        <p:nvSpPr>
          <p:cNvPr id="52231" name="Text Box 5"/>
          <p:cNvSpPr txBox="1">
            <a:spLocks noChangeArrowheads="1"/>
          </p:cNvSpPr>
          <p:nvPr/>
        </p:nvSpPr>
        <p:spPr bwMode="auto">
          <a:xfrm>
            <a:off x="3311525" y="1371600"/>
            <a:ext cx="1287463" cy="400050"/>
          </a:xfrm>
          <a:prstGeom prst="rect">
            <a:avLst/>
          </a:prstGeom>
          <a:noFill/>
          <a:ln w="12700" cap="sq">
            <a:noFill/>
            <a:miter lim="800000"/>
            <a:headEnd type="none" w="sm" len="sm"/>
            <a:tailEnd type="none" w="sm" len="sm"/>
          </a:ln>
        </p:spPr>
        <p:txBody>
          <a:bodyPr wrap="none">
            <a:prstTxWarp prst="textNoShape">
              <a:avLst/>
            </a:prstTxWarp>
            <a:spAutoFit/>
          </a:bodyPr>
          <a:lstStyle/>
          <a:p>
            <a:r>
              <a:rPr lang="en-US" sz="2000">
                <a:solidFill>
                  <a:schemeClr val="tx2"/>
                </a:solidFill>
                <a:latin typeface="Times New Roman" charset="0"/>
                <a:ea typeface="Times New Roman" charset="0"/>
                <a:cs typeface="Times New Roman" charset="0"/>
              </a:rPr>
              <a:t>Autonomy</a:t>
            </a:r>
          </a:p>
        </p:txBody>
      </p:sp>
      <p:sp>
        <p:nvSpPr>
          <p:cNvPr id="52232" name="Text Box 6"/>
          <p:cNvSpPr txBox="1">
            <a:spLocks noChangeArrowheads="1"/>
          </p:cNvSpPr>
          <p:nvPr/>
        </p:nvSpPr>
        <p:spPr bwMode="auto">
          <a:xfrm>
            <a:off x="3311525" y="2241550"/>
            <a:ext cx="974725" cy="396875"/>
          </a:xfrm>
          <a:prstGeom prst="rect">
            <a:avLst/>
          </a:prstGeom>
          <a:noFill/>
          <a:ln w="12700" cap="sq">
            <a:noFill/>
            <a:miter lim="800000"/>
            <a:headEnd type="none" w="sm" len="sm"/>
            <a:tailEnd type="none" w="sm" len="sm"/>
          </a:ln>
        </p:spPr>
        <p:txBody>
          <a:bodyPr wrap="none">
            <a:prstTxWarp prst="textNoShape">
              <a:avLst/>
            </a:prstTxWarp>
            <a:spAutoFit/>
          </a:bodyPr>
          <a:lstStyle/>
          <a:p>
            <a:r>
              <a:rPr lang="en-US" sz="2000">
                <a:solidFill>
                  <a:schemeClr val="tx2"/>
                </a:solidFill>
                <a:latin typeface="Times New Roman" charset="0"/>
                <a:ea typeface="Times New Roman" charset="0"/>
                <a:cs typeface="Times New Roman" charset="0"/>
              </a:rPr>
              <a:t>Density</a:t>
            </a:r>
          </a:p>
        </p:txBody>
      </p:sp>
      <p:sp>
        <p:nvSpPr>
          <p:cNvPr id="52233" name="Text Box 7"/>
          <p:cNvSpPr txBox="1">
            <a:spLocks noChangeArrowheads="1"/>
          </p:cNvSpPr>
          <p:nvPr/>
        </p:nvSpPr>
        <p:spPr bwMode="auto">
          <a:xfrm>
            <a:off x="3311525" y="3286125"/>
            <a:ext cx="1638300" cy="400050"/>
          </a:xfrm>
          <a:prstGeom prst="rect">
            <a:avLst/>
          </a:prstGeom>
          <a:noFill/>
          <a:ln w="12700" cap="sq">
            <a:noFill/>
            <a:miter lim="800000"/>
            <a:headEnd type="none" w="sm" len="sm"/>
            <a:tailEnd type="none" w="sm" len="sm"/>
          </a:ln>
        </p:spPr>
        <p:txBody>
          <a:bodyPr wrap="none">
            <a:prstTxWarp prst="textNoShape">
              <a:avLst/>
            </a:prstTxWarp>
            <a:spAutoFit/>
          </a:bodyPr>
          <a:lstStyle/>
          <a:p>
            <a:r>
              <a:rPr lang="en-US" sz="2000">
                <a:solidFill>
                  <a:schemeClr val="tx2"/>
                </a:solidFill>
                <a:latin typeface="Times New Roman" charset="0"/>
                <a:ea typeface="Times New Roman" charset="0"/>
                <a:cs typeface="Times New Roman" charset="0"/>
              </a:rPr>
              <a:t>Specialization</a:t>
            </a:r>
          </a:p>
        </p:txBody>
      </p:sp>
      <p:sp>
        <p:nvSpPr>
          <p:cNvPr id="52234" name="Text Box 8"/>
          <p:cNvSpPr txBox="1">
            <a:spLocks noChangeArrowheads="1"/>
          </p:cNvSpPr>
          <p:nvPr/>
        </p:nvSpPr>
        <p:spPr bwMode="auto">
          <a:xfrm>
            <a:off x="3311525" y="5257800"/>
            <a:ext cx="1439863" cy="396875"/>
          </a:xfrm>
          <a:prstGeom prst="rect">
            <a:avLst/>
          </a:prstGeom>
          <a:noFill/>
          <a:ln w="12700" cap="sq">
            <a:noFill/>
            <a:miter lim="800000"/>
            <a:headEnd type="none" w="sm" len="sm"/>
            <a:tailEnd type="none" w="sm" len="sm"/>
          </a:ln>
        </p:spPr>
        <p:txBody>
          <a:bodyPr wrap="none">
            <a:prstTxWarp prst="textNoShape">
              <a:avLst/>
            </a:prstTxWarp>
            <a:spAutoFit/>
          </a:bodyPr>
          <a:lstStyle/>
          <a:p>
            <a:r>
              <a:rPr lang="en-US" sz="2000">
                <a:solidFill>
                  <a:schemeClr val="tx2"/>
                </a:solidFill>
                <a:latin typeface="Times New Roman" charset="0"/>
                <a:ea typeface="Times New Roman" charset="0"/>
                <a:cs typeface="Times New Roman" charset="0"/>
              </a:rPr>
              <a:t>Temporality</a:t>
            </a:r>
          </a:p>
        </p:txBody>
      </p:sp>
      <p:sp>
        <p:nvSpPr>
          <p:cNvPr id="52235" name="Line 9"/>
          <p:cNvSpPr>
            <a:spLocks noChangeShapeType="1"/>
          </p:cNvSpPr>
          <p:nvPr/>
        </p:nvSpPr>
        <p:spPr bwMode="auto">
          <a:xfrm>
            <a:off x="3098800" y="1546225"/>
            <a:ext cx="0" cy="3914775"/>
          </a:xfrm>
          <a:prstGeom prst="line">
            <a:avLst/>
          </a:prstGeom>
          <a:noFill/>
          <a:ln w="12700" cap="sq">
            <a:solidFill>
              <a:srgbClr val="2B3E4D"/>
            </a:solidFill>
            <a:round/>
            <a:headEnd type="none" w="sm" len="sm"/>
            <a:tailEnd type="none" w="sm" len="sm"/>
          </a:ln>
        </p:spPr>
        <p:txBody>
          <a:bodyPr wrap="none" anchor="ctr">
            <a:prstTxWarp prst="textNoShape">
              <a:avLst/>
            </a:prstTxWarp>
          </a:bodyPr>
          <a:lstStyle/>
          <a:p>
            <a:endParaRPr lang="en-US"/>
          </a:p>
        </p:txBody>
      </p:sp>
      <p:sp>
        <p:nvSpPr>
          <p:cNvPr id="52236" name="Line 10"/>
          <p:cNvSpPr>
            <a:spLocks noChangeShapeType="1"/>
          </p:cNvSpPr>
          <p:nvPr/>
        </p:nvSpPr>
        <p:spPr bwMode="auto">
          <a:xfrm flipH="1">
            <a:off x="2930525" y="3286125"/>
            <a:ext cx="168275" cy="0"/>
          </a:xfrm>
          <a:prstGeom prst="line">
            <a:avLst/>
          </a:prstGeom>
          <a:noFill/>
          <a:ln w="12700" cap="sq">
            <a:solidFill>
              <a:srgbClr val="2B3E4D"/>
            </a:solidFill>
            <a:round/>
            <a:headEnd type="none" w="sm" len="sm"/>
            <a:tailEnd type="none" w="sm" len="sm"/>
          </a:ln>
        </p:spPr>
        <p:txBody>
          <a:bodyPr wrap="none" anchor="ctr">
            <a:prstTxWarp prst="textNoShape">
              <a:avLst/>
            </a:prstTxWarp>
          </a:bodyPr>
          <a:lstStyle/>
          <a:p>
            <a:endParaRPr lang="en-US"/>
          </a:p>
        </p:txBody>
      </p:sp>
      <p:sp>
        <p:nvSpPr>
          <p:cNvPr id="52237" name="Line 11"/>
          <p:cNvSpPr>
            <a:spLocks noChangeShapeType="1"/>
          </p:cNvSpPr>
          <p:nvPr/>
        </p:nvSpPr>
        <p:spPr bwMode="auto">
          <a:xfrm>
            <a:off x="3098800" y="1546225"/>
            <a:ext cx="212725" cy="0"/>
          </a:xfrm>
          <a:prstGeom prst="line">
            <a:avLst/>
          </a:prstGeom>
          <a:noFill/>
          <a:ln w="12700" cap="sq">
            <a:solidFill>
              <a:srgbClr val="2B3E4D"/>
            </a:solidFill>
            <a:round/>
            <a:headEnd type="none" w="sm" len="sm"/>
            <a:tailEnd type="none" w="lg" len="med"/>
          </a:ln>
        </p:spPr>
        <p:txBody>
          <a:bodyPr wrap="none" anchor="ctr">
            <a:prstTxWarp prst="textNoShape">
              <a:avLst/>
            </a:prstTxWarp>
          </a:bodyPr>
          <a:lstStyle/>
          <a:p>
            <a:endParaRPr lang="en-US"/>
          </a:p>
        </p:txBody>
      </p:sp>
      <p:sp>
        <p:nvSpPr>
          <p:cNvPr id="52238" name="Line 12"/>
          <p:cNvSpPr>
            <a:spLocks noChangeShapeType="1"/>
          </p:cNvSpPr>
          <p:nvPr/>
        </p:nvSpPr>
        <p:spPr bwMode="auto">
          <a:xfrm>
            <a:off x="3098800" y="4503738"/>
            <a:ext cx="212725" cy="0"/>
          </a:xfrm>
          <a:prstGeom prst="line">
            <a:avLst/>
          </a:prstGeom>
          <a:noFill/>
          <a:ln w="12700" cap="sq">
            <a:solidFill>
              <a:srgbClr val="2B3E4D"/>
            </a:solidFill>
            <a:round/>
            <a:headEnd type="none" w="sm" len="sm"/>
            <a:tailEnd type="none" w="lg" len="med"/>
          </a:ln>
        </p:spPr>
        <p:txBody>
          <a:bodyPr wrap="none" anchor="ctr">
            <a:prstTxWarp prst="textNoShape">
              <a:avLst/>
            </a:prstTxWarp>
          </a:bodyPr>
          <a:lstStyle/>
          <a:p>
            <a:endParaRPr lang="en-US"/>
          </a:p>
        </p:txBody>
      </p:sp>
      <p:sp>
        <p:nvSpPr>
          <p:cNvPr id="52239" name="Line 13"/>
          <p:cNvSpPr>
            <a:spLocks noChangeShapeType="1"/>
          </p:cNvSpPr>
          <p:nvPr/>
        </p:nvSpPr>
        <p:spPr bwMode="auto">
          <a:xfrm>
            <a:off x="3098800" y="2503488"/>
            <a:ext cx="212725" cy="0"/>
          </a:xfrm>
          <a:prstGeom prst="line">
            <a:avLst/>
          </a:prstGeom>
          <a:noFill/>
          <a:ln w="12700" cap="sq">
            <a:solidFill>
              <a:srgbClr val="2B3E4D"/>
            </a:solidFill>
            <a:round/>
            <a:headEnd type="none" w="sm" len="sm"/>
            <a:tailEnd type="none" w="lg" len="med"/>
          </a:ln>
        </p:spPr>
        <p:txBody>
          <a:bodyPr wrap="none" anchor="ctr">
            <a:prstTxWarp prst="textNoShape">
              <a:avLst/>
            </a:prstTxWarp>
          </a:bodyPr>
          <a:lstStyle/>
          <a:p>
            <a:endParaRPr lang="en-US"/>
          </a:p>
        </p:txBody>
      </p:sp>
      <p:sp>
        <p:nvSpPr>
          <p:cNvPr id="52240" name="Line 14"/>
          <p:cNvSpPr>
            <a:spLocks noChangeShapeType="1"/>
          </p:cNvSpPr>
          <p:nvPr/>
        </p:nvSpPr>
        <p:spPr bwMode="auto">
          <a:xfrm>
            <a:off x="3098800" y="3546475"/>
            <a:ext cx="212725" cy="0"/>
          </a:xfrm>
          <a:prstGeom prst="line">
            <a:avLst/>
          </a:prstGeom>
          <a:noFill/>
          <a:ln w="12700" cap="sq">
            <a:solidFill>
              <a:srgbClr val="2B3E4D"/>
            </a:solidFill>
            <a:round/>
            <a:headEnd type="none" w="sm" len="sm"/>
            <a:tailEnd type="none" w="lg" len="med"/>
          </a:ln>
        </p:spPr>
        <p:txBody>
          <a:bodyPr wrap="none" anchor="ctr">
            <a:prstTxWarp prst="textNoShape">
              <a:avLst/>
            </a:prstTxWarp>
          </a:bodyPr>
          <a:lstStyle/>
          <a:p>
            <a:endParaRPr lang="en-US"/>
          </a:p>
        </p:txBody>
      </p:sp>
      <p:sp>
        <p:nvSpPr>
          <p:cNvPr id="52241" name="Line 15"/>
          <p:cNvSpPr>
            <a:spLocks noChangeShapeType="1"/>
          </p:cNvSpPr>
          <p:nvPr/>
        </p:nvSpPr>
        <p:spPr bwMode="auto">
          <a:xfrm>
            <a:off x="7366000" y="1546225"/>
            <a:ext cx="0" cy="3914775"/>
          </a:xfrm>
          <a:prstGeom prst="line">
            <a:avLst/>
          </a:prstGeom>
          <a:noFill/>
          <a:ln w="12700" cap="sq">
            <a:solidFill>
              <a:srgbClr val="2B3E4D"/>
            </a:solidFill>
            <a:round/>
            <a:headEnd type="none" w="sm" len="sm"/>
            <a:tailEnd type="none" w="sm" len="sm"/>
          </a:ln>
        </p:spPr>
        <p:txBody>
          <a:bodyPr wrap="none" anchor="ctr">
            <a:prstTxWarp prst="textNoShape">
              <a:avLst/>
            </a:prstTxWarp>
          </a:bodyPr>
          <a:lstStyle/>
          <a:p>
            <a:endParaRPr lang="en-US"/>
          </a:p>
        </p:txBody>
      </p:sp>
      <p:sp>
        <p:nvSpPr>
          <p:cNvPr id="52242" name="Line 16"/>
          <p:cNvSpPr>
            <a:spLocks noChangeShapeType="1"/>
          </p:cNvSpPr>
          <p:nvPr/>
        </p:nvSpPr>
        <p:spPr bwMode="auto">
          <a:xfrm flipH="1">
            <a:off x="7366000" y="3286125"/>
            <a:ext cx="168275" cy="0"/>
          </a:xfrm>
          <a:prstGeom prst="line">
            <a:avLst/>
          </a:prstGeom>
          <a:noFill/>
          <a:ln w="12700" cap="sq">
            <a:solidFill>
              <a:srgbClr val="2B3E4D"/>
            </a:solidFill>
            <a:round/>
            <a:headEnd type="none" w="sm" len="sm"/>
            <a:tailEnd type="none" w="sm" len="sm"/>
          </a:ln>
        </p:spPr>
        <p:txBody>
          <a:bodyPr wrap="none" anchor="ctr">
            <a:prstTxWarp prst="textNoShape">
              <a:avLst/>
            </a:prstTxWarp>
          </a:bodyPr>
          <a:lstStyle/>
          <a:p>
            <a:endParaRPr lang="en-US"/>
          </a:p>
        </p:txBody>
      </p:sp>
      <p:sp>
        <p:nvSpPr>
          <p:cNvPr id="52243" name="Line 17"/>
          <p:cNvSpPr>
            <a:spLocks noChangeShapeType="1"/>
          </p:cNvSpPr>
          <p:nvPr/>
        </p:nvSpPr>
        <p:spPr bwMode="auto">
          <a:xfrm>
            <a:off x="7153275" y="1546225"/>
            <a:ext cx="212725" cy="0"/>
          </a:xfrm>
          <a:prstGeom prst="line">
            <a:avLst/>
          </a:prstGeom>
          <a:noFill/>
          <a:ln w="12700" cap="sq">
            <a:solidFill>
              <a:srgbClr val="2B3E4D"/>
            </a:solidFill>
            <a:round/>
            <a:headEnd type="none" w="sm" len="sm"/>
            <a:tailEnd type="none" w="lg" len="med"/>
          </a:ln>
        </p:spPr>
        <p:txBody>
          <a:bodyPr wrap="none" anchor="ctr">
            <a:prstTxWarp prst="textNoShape">
              <a:avLst/>
            </a:prstTxWarp>
          </a:bodyPr>
          <a:lstStyle/>
          <a:p>
            <a:endParaRPr lang="en-US"/>
          </a:p>
        </p:txBody>
      </p:sp>
      <p:sp>
        <p:nvSpPr>
          <p:cNvPr id="52244" name="Line 18"/>
          <p:cNvSpPr>
            <a:spLocks noChangeShapeType="1"/>
          </p:cNvSpPr>
          <p:nvPr/>
        </p:nvSpPr>
        <p:spPr bwMode="auto">
          <a:xfrm>
            <a:off x="7153275" y="4503738"/>
            <a:ext cx="212725" cy="0"/>
          </a:xfrm>
          <a:prstGeom prst="line">
            <a:avLst/>
          </a:prstGeom>
          <a:noFill/>
          <a:ln w="12700" cap="sq">
            <a:solidFill>
              <a:srgbClr val="2B3E4D"/>
            </a:solidFill>
            <a:round/>
            <a:headEnd type="none" w="sm" len="sm"/>
            <a:tailEnd type="none" w="lg" len="med"/>
          </a:ln>
        </p:spPr>
        <p:txBody>
          <a:bodyPr wrap="none" anchor="ctr">
            <a:prstTxWarp prst="textNoShape">
              <a:avLst/>
            </a:prstTxWarp>
          </a:bodyPr>
          <a:lstStyle/>
          <a:p>
            <a:endParaRPr lang="en-US"/>
          </a:p>
        </p:txBody>
      </p:sp>
      <p:sp>
        <p:nvSpPr>
          <p:cNvPr id="52245" name="Line 19"/>
          <p:cNvSpPr>
            <a:spLocks noChangeShapeType="1"/>
          </p:cNvSpPr>
          <p:nvPr/>
        </p:nvSpPr>
        <p:spPr bwMode="auto">
          <a:xfrm>
            <a:off x="7153275" y="2503488"/>
            <a:ext cx="212725" cy="0"/>
          </a:xfrm>
          <a:prstGeom prst="line">
            <a:avLst/>
          </a:prstGeom>
          <a:noFill/>
          <a:ln w="12700" cap="sq">
            <a:solidFill>
              <a:srgbClr val="2B3E4D"/>
            </a:solidFill>
            <a:round/>
            <a:headEnd type="none" w="sm" len="sm"/>
            <a:tailEnd type="none" w="lg" len="med"/>
          </a:ln>
        </p:spPr>
        <p:txBody>
          <a:bodyPr wrap="none" anchor="ctr">
            <a:prstTxWarp prst="textNoShape">
              <a:avLst/>
            </a:prstTxWarp>
          </a:bodyPr>
          <a:lstStyle/>
          <a:p>
            <a:endParaRPr lang="en-US"/>
          </a:p>
        </p:txBody>
      </p:sp>
      <p:sp>
        <p:nvSpPr>
          <p:cNvPr id="52246" name="Line 20"/>
          <p:cNvSpPr>
            <a:spLocks noChangeShapeType="1"/>
          </p:cNvSpPr>
          <p:nvPr/>
        </p:nvSpPr>
        <p:spPr bwMode="auto">
          <a:xfrm>
            <a:off x="7153275" y="3546475"/>
            <a:ext cx="212725" cy="0"/>
          </a:xfrm>
          <a:prstGeom prst="line">
            <a:avLst/>
          </a:prstGeom>
          <a:noFill/>
          <a:ln w="12700" cap="sq">
            <a:solidFill>
              <a:srgbClr val="2B3E4D"/>
            </a:solidFill>
            <a:round/>
            <a:headEnd type="none" w="sm" len="sm"/>
            <a:tailEnd type="none" w="lg" len="med"/>
          </a:ln>
        </p:spPr>
        <p:txBody>
          <a:bodyPr wrap="none" anchor="ctr">
            <a:prstTxWarp prst="textNoShape">
              <a:avLst/>
            </a:prstTxWarp>
          </a:bodyPr>
          <a:lstStyle/>
          <a:p>
            <a:endParaRPr lang="en-US"/>
          </a:p>
        </p:txBody>
      </p:sp>
      <p:sp>
        <p:nvSpPr>
          <p:cNvPr id="52247" name="Text Box 21"/>
          <p:cNvSpPr txBox="1">
            <a:spLocks noChangeArrowheads="1"/>
          </p:cNvSpPr>
          <p:nvPr/>
        </p:nvSpPr>
        <p:spPr bwMode="auto">
          <a:xfrm>
            <a:off x="7366000" y="2851150"/>
            <a:ext cx="1524000" cy="701675"/>
          </a:xfrm>
          <a:prstGeom prst="rect">
            <a:avLst/>
          </a:prstGeom>
          <a:noFill/>
          <a:ln w="12700" cap="sq">
            <a:noFill/>
            <a:miter lim="800000"/>
            <a:headEnd type="none" w="sm" len="sm"/>
            <a:tailEnd type="none" w="sm" len="sm"/>
          </a:ln>
        </p:spPr>
        <p:txBody>
          <a:bodyPr>
            <a:prstTxWarp prst="textNoShape">
              <a:avLst/>
            </a:prstTxWarp>
            <a:spAutoFit/>
          </a:bodyPr>
          <a:lstStyle/>
          <a:p>
            <a:pPr algn="ctr"/>
            <a:r>
              <a:rPr lang="en-US" sz="2000">
                <a:solidFill>
                  <a:schemeClr val="tx2"/>
                </a:solidFill>
                <a:latin typeface="Times New Roman" charset="0"/>
                <a:ea typeface="Times New Roman" charset="0"/>
                <a:cs typeface="Times New Roman" charset="0"/>
              </a:rPr>
              <a:t>legitimation</a:t>
            </a:r>
          </a:p>
          <a:p>
            <a:pPr algn="ctr"/>
            <a:r>
              <a:rPr lang="en-US" sz="2000">
                <a:solidFill>
                  <a:schemeClr val="tx2"/>
                </a:solidFill>
                <a:latin typeface="Times New Roman" charset="0"/>
                <a:ea typeface="Times New Roman" charset="0"/>
                <a:cs typeface="Times New Roman" charset="0"/>
              </a:rPr>
              <a:t>codes</a:t>
            </a:r>
            <a:endParaRPr lang="en-US">
              <a:solidFill>
                <a:schemeClr val="tx2"/>
              </a:solidFill>
              <a:latin typeface="Times New Roman" charset="0"/>
              <a:ea typeface="Times New Roman" charset="0"/>
              <a:cs typeface="Times New Roman" charset="0"/>
            </a:endParaRPr>
          </a:p>
        </p:txBody>
      </p:sp>
      <p:sp>
        <p:nvSpPr>
          <p:cNvPr id="52248" name="Rectangle 22"/>
          <p:cNvSpPr>
            <a:spLocks noChangeArrowheads="1"/>
          </p:cNvSpPr>
          <p:nvPr/>
        </p:nvSpPr>
        <p:spPr bwMode="auto">
          <a:xfrm>
            <a:off x="4987925" y="1371600"/>
            <a:ext cx="1662113" cy="400050"/>
          </a:xfrm>
          <a:prstGeom prst="rect">
            <a:avLst/>
          </a:prstGeom>
          <a:noFill/>
          <a:ln w="9525">
            <a:noFill/>
            <a:miter lim="800000"/>
            <a:headEnd/>
            <a:tailEnd/>
          </a:ln>
        </p:spPr>
        <p:txBody>
          <a:bodyPr wrap="none">
            <a:prstTxWarp prst="textNoShape">
              <a:avLst/>
            </a:prstTxWarp>
            <a:spAutoFit/>
          </a:bodyPr>
          <a:lstStyle/>
          <a:p>
            <a:r>
              <a:rPr lang="en-US" sz="2000">
                <a:solidFill>
                  <a:schemeClr val="tx2"/>
                </a:solidFill>
                <a:latin typeface="Times New Roman" charset="0"/>
                <a:ea typeface="Times New Roman" charset="0"/>
                <a:cs typeface="Times New Roman" charset="0"/>
              </a:rPr>
              <a:t>PA+/–, RA+/–</a:t>
            </a:r>
          </a:p>
        </p:txBody>
      </p:sp>
      <p:sp>
        <p:nvSpPr>
          <p:cNvPr id="52249" name="Rectangle 23"/>
          <p:cNvSpPr>
            <a:spLocks noChangeArrowheads="1"/>
          </p:cNvSpPr>
          <p:nvPr/>
        </p:nvSpPr>
        <p:spPr bwMode="auto">
          <a:xfrm>
            <a:off x="4987925" y="2241550"/>
            <a:ext cx="2070100" cy="400050"/>
          </a:xfrm>
          <a:prstGeom prst="rect">
            <a:avLst/>
          </a:prstGeom>
          <a:noFill/>
          <a:ln w="9525">
            <a:noFill/>
            <a:miter lim="800000"/>
            <a:headEnd/>
            <a:tailEnd/>
          </a:ln>
        </p:spPr>
        <p:txBody>
          <a:bodyPr wrap="none">
            <a:prstTxWarp prst="textNoShape">
              <a:avLst/>
            </a:prstTxWarp>
            <a:spAutoFit/>
          </a:bodyPr>
          <a:lstStyle/>
          <a:p>
            <a:r>
              <a:rPr lang="en-US" sz="2000">
                <a:solidFill>
                  <a:schemeClr val="tx2"/>
                </a:solidFill>
                <a:latin typeface="Times New Roman" charset="0"/>
                <a:ea typeface="Times New Roman" charset="0"/>
                <a:cs typeface="Times New Roman" charset="0"/>
              </a:rPr>
              <a:t>MaD+/–, MoD+/–</a:t>
            </a:r>
          </a:p>
        </p:txBody>
      </p:sp>
      <p:sp>
        <p:nvSpPr>
          <p:cNvPr id="52250" name="Rectangle 24"/>
          <p:cNvSpPr>
            <a:spLocks noChangeArrowheads="1"/>
          </p:cNvSpPr>
          <p:nvPr/>
        </p:nvSpPr>
        <p:spPr bwMode="auto">
          <a:xfrm>
            <a:off x="4987925" y="3286125"/>
            <a:ext cx="1646238" cy="400050"/>
          </a:xfrm>
          <a:prstGeom prst="rect">
            <a:avLst/>
          </a:prstGeom>
          <a:noFill/>
          <a:ln w="9525">
            <a:noFill/>
            <a:miter lim="800000"/>
            <a:headEnd/>
            <a:tailEnd/>
          </a:ln>
        </p:spPr>
        <p:txBody>
          <a:bodyPr wrap="none">
            <a:prstTxWarp prst="textNoShape">
              <a:avLst/>
            </a:prstTxWarp>
            <a:spAutoFit/>
          </a:bodyPr>
          <a:lstStyle/>
          <a:p>
            <a:r>
              <a:rPr lang="en-US" sz="2000">
                <a:solidFill>
                  <a:schemeClr val="tx2"/>
                </a:solidFill>
                <a:latin typeface="Times New Roman" charset="0"/>
                <a:ea typeface="Times New Roman" charset="0"/>
                <a:cs typeface="Times New Roman" charset="0"/>
              </a:rPr>
              <a:t>ER+/–, SR+/–</a:t>
            </a:r>
          </a:p>
        </p:txBody>
      </p:sp>
      <p:sp>
        <p:nvSpPr>
          <p:cNvPr id="52251" name="Rectangle 25"/>
          <p:cNvSpPr>
            <a:spLocks noChangeArrowheads="1"/>
          </p:cNvSpPr>
          <p:nvPr/>
        </p:nvSpPr>
        <p:spPr bwMode="auto">
          <a:xfrm>
            <a:off x="4987925" y="5257800"/>
            <a:ext cx="1633538" cy="400050"/>
          </a:xfrm>
          <a:prstGeom prst="rect">
            <a:avLst/>
          </a:prstGeom>
          <a:noFill/>
          <a:ln w="9525">
            <a:noFill/>
            <a:miter lim="800000"/>
            <a:headEnd/>
            <a:tailEnd/>
          </a:ln>
        </p:spPr>
        <p:txBody>
          <a:bodyPr wrap="none">
            <a:prstTxWarp prst="textNoShape">
              <a:avLst/>
            </a:prstTxWarp>
            <a:spAutoFit/>
          </a:bodyPr>
          <a:lstStyle/>
          <a:p>
            <a:r>
              <a:rPr lang="en-US" sz="2000">
                <a:solidFill>
                  <a:schemeClr val="tx2"/>
                </a:solidFill>
                <a:latin typeface="Times New Roman" charset="0"/>
                <a:ea typeface="Times New Roman" charset="0"/>
                <a:cs typeface="Times New Roman" charset="0"/>
              </a:rPr>
              <a:t>TP+/–, TO+/–</a:t>
            </a:r>
          </a:p>
        </p:txBody>
      </p:sp>
      <p:sp>
        <p:nvSpPr>
          <p:cNvPr id="52252" name="Text Box 26"/>
          <p:cNvSpPr txBox="1">
            <a:spLocks noChangeArrowheads="1"/>
          </p:cNvSpPr>
          <p:nvPr/>
        </p:nvSpPr>
        <p:spPr bwMode="auto">
          <a:xfrm>
            <a:off x="3311525" y="4267200"/>
            <a:ext cx="1228725" cy="396875"/>
          </a:xfrm>
          <a:prstGeom prst="rect">
            <a:avLst/>
          </a:prstGeom>
          <a:noFill/>
          <a:ln w="12700" cap="sq">
            <a:noFill/>
            <a:miter lim="800000"/>
            <a:headEnd type="none" w="sm" len="sm"/>
            <a:tailEnd type="none" w="sm" len="sm"/>
          </a:ln>
        </p:spPr>
        <p:txBody>
          <a:bodyPr wrap="none">
            <a:prstTxWarp prst="textNoShape">
              <a:avLst/>
            </a:prstTxWarp>
            <a:spAutoFit/>
          </a:bodyPr>
          <a:lstStyle/>
          <a:p>
            <a:r>
              <a:rPr lang="en-US" sz="2000">
                <a:solidFill>
                  <a:schemeClr val="tx2"/>
                </a:solidFill>
                <a:latin typeface="Times New Roman" charset="0"/>
                <a:ea typeface="Times New Roman" charset="0"/>
                <a:cs typeface="Times New Roman" charset="0"/>
              </a:rPr>
              <a:t>Semantics</a:t>
            </a:r>
          </a:p>
        </p:txBody>
      </p:sp>
      <p:sp>
        <p:nvSpPr>
          <p:cNvPr id="52253" name="Line 27"/>
          <p:cNvSpPr>
            <a:spLocks noChangeShapeType="1"/>
          </p:cNvSpPr>
          <p:nvPr/>
        </p:nvSpPr>
        <p:spPr bwMode="auto">
          <a:xfrm>
            <a:off x="3098800" y="5461000"/>
            <a:ext cx="212725" cy="0"/>
          </a:xfrm>
          <a:prstGeom prst="line">
            <a:avLst/>
          </a:prstGeom>
          <a:noFill/>
          <a:ln w="12700" cap="sq">
            <a:solidFill>
              <a:srgbClr val="2B3E4D"/>
            </a:solidFill>
            <a:round/>
            <a:headEnd type="none" w="sm" len="sm"/>
            <a:tailEnd type="none" w="lg" len="med"/>
          </a:ln>
        </p:spPr>
        <p:txBody>
          <a:bodyPr wrap="none" anchor="ctr">
            <a:prstTxWarp prst="textNoShape">
              <a:avLst/>
            </a:prstTxWarp>
          </a:bodyPr>
          <a:lstStyle/>
          <a:p>
            <a:endParaRPr lang="en-US"/>
          </a:p>
        </p:txBody>
      </p:sp>
      <p:sp>
        <p:nvSpPr>
          <p:cNvPr id="52254" name="Line 28"/>
          <p:cNvSpPr>
            <a:spLocks noChangeShapeType="1"/>
          </p:cNvSpPr>
          <p:nvPr/>
        </p:nvSpPr>
        <p:spPr bwMode="auto">
          <a:xfrm>
            <a:off x="7153275" y="5461000"/>
            <a:ext cx="212725" cy="0"/>
          </a:xfrm>
          <a:prstGeom prst="line">
            <a:avLst/>
          </a:prstGeom>
          <a:noFill/>
          <a:ln w="12700" cap="sq">
            <a:solidFill>
              <a:srgbClr val="2B3E4D"/>
            </a:solidFill>
            <a:round/>
            <a:headEnd type="none" w="sm" len="sm"/>
            <a:tailEnd type="none" w="lg" len="med"/>
          </a:ln>
        </p:spPr>
        <p:txBody>
          <a:bodyPr wrap="none" anchor="ctr">
            <a:prstTxWarp prst="textNoShape">
              <a:avLst/>
            </a:prstTxWarp>
          </a:bodyPr>
          <a:lstStyle/>
          <a:p>
            <a:endParaRPr lang="en-US"/>
          </a:p>
        </p:txBody>
      </p:sp>
      <p:sp>
        <p:nvSpPr>
          <p:cNvPr id="52255" name="Rectangle 29"/>
          <p:cNvSpPr>
            <a:spLocks noChangeArrowheads="1"/>
          </p:cNvSpPr>
          <p:nvPr/>
        </p:nvSpPr>
        <p:spPr bwMode="auto">
          <a:xfrm>
            <a:off x="4987925" y="4267200"/>
            <a:ext cx="1658938" cy="400050"/>
          </a:xfrm>
          <a:prstGeom prst="rect">
            <a:avLst/>
          </a:prstGeom>
          <a:noFill/>
          <a:ln w="9525">
            <a:noFill/>
            <a:miter lim="800000"/>
            <a:headEnd/>
            <a:tailEnd/>
          </a:ln>
        </p:spPr>
        <p:txBody>
          <a:bodyPr wrap="none">
            <a:prstTxWarp prst="textNoShape">
              <a:avLst/>
            </a:prstTxWarp>
            <a:spAutoFit/>
          </a:bodyPr>
          <a:lstStyle/>
          <a:p>
            <a:r>
              <a:rPr lang="en-US" sz="2000">
                <a:solidFill>
                  <a:schemeClr val="tx2"/>
                </a:solidFill>
                <a:latin typeface="Times New Roman" charset="0"/>
                <a:ea typeface="Times New Roman" charset="0"/>
                <a:cs typeface="Times New Roman" charset="0"/>
              </a:rPr>
              <a:t>SG+/–, SD+/–</a:t>
            </a:r>
          </a:p>
        </p:txBody>
      </p:sp>
      <p:sp>
        <p:nvSpPr>
          <p:cNvPr id="33"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2177947869"/>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4"/>
          </p:nvPr>
        </p:nvSpPr>
        <p:spPr/>
        <p:txBody>
          <a:bodyPr/>
          <a:lstStyle/>
          <a:p>
            <a:pPr>
              <a:defRPr/>
            </a:pPr>
            <a:r>
              <a:rPr lang="en-US"/>
              <a:t>www.legitimationcodetheory.com</a:t>
            </a:r>
          </a:p>
        </p:txBody>
      </p:sp>
      <p:sp>
        <p:nvSpPr>
          <p:cNvPr id="6" name="Slide Number Placeholder 5"/>
          <p:cNvSpPr>
            <a:spLocks noGrp="1"/>
          </p:cNvSpPr>
          <p:nvPr>
            <p:ph type="sldNum" sz="quarter" idx="15"/>
          </p:nvPr>
        </p:nvSpPr>
        <p:spPr/>
        <p:txBody>
          <a:bodyPr/>
          <a:lstStyle/>
          <a:p>
            <a:pPr>
              <a:defRPr/>
            </a:pPr>
            <a:fld id="{BFF18E46-5A24-6A47-B1DB-D280F2B15D83}" type="slidenum">
              <a:rPr lang="en-US"/>
              <a:pPr>
                <a:defRPr/>
              </a:pPr>
              <a:t>15</a:t>
            </a:fld>
            <a:endParaRPr lang="en-US" dirty="0"/>
          </a:p>
        </p:txBody>
      </p:sp>
      <p:graphicFrame>
        <p:nvGraphicFramePr>
          <p:cNvPr id="7" name="Group 2"/>
          <p:cNvGraphicFramePr>
            <a:graphicFrameLocks noGrp="1"/>
          </p:cNvGraphicFramePr>
          <p:nvPr>
            <p:extLst>
              <p:ext uri="{D42A27DB-BD31-4B8C-83A1-F6EECF244321}">
                <p14:modId xmlns:p14="http://schemas.microsoft.com/office/powerpoint/2010/main" val="1061321580"/>
              </p:ext>
            </p:extLst>
          </p:nvPr>
        </p:nvGraphicFramePr>
        <p:xfrm>
          <a:off x="1651000" y="274638"/>
          <a:ext cx="7086600" cy="5852161"/>
        </p:xfrm>
        <a:graphic>
          <a:graphicData uri="http://schemas.openxmlformats.org/drawingml/2006/table">
            <a:tbl>
              <a:tblPr/>
              <a:tblGrid>
                <a:gridCol w="2057400"/>
                <a:gridCol w="1828800"/>
                <a:gridCol w="3200400"/>
              </a:tblGrid>
              <a:tr h="9699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sng" strike="noStrike" cap="none" normalizeH="0" baseline="0" dirty="0" smtClean="0">
                          <a:ln>
                            <a:noFill/>
                          </a:ln>
                          <a:solidFill>
                            <a:schemeClr val="tx2"/>
                          </a:solidFill>
                          <a:effectLst/>
                          <a:latin typeface="Times New Roman" charset="0"/>
                          <a:ea typeface="ＭＳ Ｐゴシック" charset="-128"/>
                          <a:cs typeface="ＭＳ Ｐゴシック" charset="-128"/>
                        </a:rPr>
                        <a:t>Dimension</a:t>
                      </a:r>
                      <a:endParaRPr kumimoji="0" lang="en-US" sz="2400" b="0" i="0" u="sng" strike="noStrike" cap="none" normalizeH="0" baseline="0" dirty="0">
                        <a:ln>
                          <a:noFill/>
                        </a:ln>
                        <a:solidFill>
                          <a:schemeClr val="tx2"/>
                        </a:solidFill>
                        <a:effectLst/>
                        <a:latin typeface="Times New Roman" charset="0"/>
                        <a:ea typeface="ＭＳ Ｐゴシック" charset="-128"/>
                        <a:cs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sng" strike="noStrike" cap="none" normalizeH="0" baseline="0" dirty="0">
                          <a:ln>
                            <a:noFill/>
                          </a:ln>
                          <a:solidFill>
                            <a:schemeClr val="tx2"/>
                          </a:solidFill>
                          <a:effectLst/>
                          <a:latin typeface="Times New Roman" charset="0"/>
                          <a:ea typeface="ＭＳ Ｐゴシック" charset="-128"/>
                          <a:cs typeface="ＭＳ Ｐゴシック" charset="-128"/>
                        </a:rPr>
                        <a:t>Referent relations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sng" strike="noStrike" cap="none" normalizeH="0" baseline="0" smtClean="0">
                          <a:ln>
                            <a:noFill/>
                          </a:ln>
                          <a:solidFill>
                            <a:schemeClr val="tx2"/>
                          </a:solidFill>
                          <a:effectLst/>
                          <a:latin typeface="Times New Roman" charset="0"/>
                          <a:ea typeface="ＭＳ Ｐゴシック" charset="-128"/>
                          <a:cs typeface="ＭＳ Ｐゴシック" charset="-128"/>
                        </a:rPr>
                        <a:t>Principal concepts</a:t>
                      </a:r>
                      <a:endParaRPr kumimoji="0" lang="en-US" sz="2400" b="0" i="0" u="sng" strike="noStrike" cap="none" normalizeH="0" baseline="0" dirty="0">
                        <a:ln>
                          <a:noFill/>
                        </a:ln>
                        <a:solidFill>
                          <a:schemeClr val="tx2"/>
                        </a:solidFill>
                        <a:effectLst/>
                        <a:latin typeface="Times New Roman"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350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2"/>
                          </a:solidFill>
                          <a:effectLst/>
                          <a:latin typeface="Times New Roman" charset="0"/>
                          <a:ea typeface="ＭＳ Ｐゴシック" charset="-128"/>
                          <a:cs typeface="ＭＳ Ｐゴシック" charset="-128"/>
                        </a:rPr>
                        <a:t>Autonomy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2"/>
                          </a:solidFill>
                          <a:effectLst/>
                          <a:latin typeface="Times New Roman" charset="0"/>
                          <a:ea typeface="ＭＳ Ｐゴシック" charset="-128"/>
                          <a:cs typeface="ＭＳ Ｐゴシック" charset="-128"/>
                        </a:rPr>
                        <a:t>external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2"/>
                          </a:solidFill>
                          <a:effectLst/>
                          <a:latin typeface="Times New Roman" charset="0"/>
                          <a:ea typeface="ＭＳ Ｐゴシック" charset="-128"/>
                          <a:cs typeface="ＭＳ Ｐゴシック" charset="-128"/>
                        </a:rPr>
                        <a:t>positional autonomy, relational autonomy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334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2"/>
                          </a:solidFill>
                          <a:effectLst/>
                          <a:latin typeface="Times New Roman" charset="0"/>
                          <a:ea typeface="ＭＳ Ｐゴシック" charset="-128"/>
                          <a:cs typeface="ＭＳ Ｐゴシック" charset="-128"/>
                        </a:rPr>
                        <a:t>Density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2"/>
                          </a:solidFill>
                          <a:effectLst/>
                          <a:latin typeface="Times New Roman" charset="0"/>
                          <a:ea typeface="ＭＳ Ｐゴシック" charset="-128"/>
                          <a:cs typeface="ＭＳ Ｐゴシック" charset="-128"/>
                        </a:rPr>
                        <a:t>internal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2"/>
                          </a:solidFill>
                          <a:effectLst/>
                          <a:latin typeface="Times New Roman" charset="0"/>
                          <a:ea typeface="ＭＳ Ｐゴシック" charset="-128"/>
                          <a:cs typeface="ＭＳ Ｐゴシック" charset="-128"/>
                        </a:rPr>
                        <a:t>material density, </a:t>
                      </a:r>
                    </a:p>
                    <a:p>
                      <a:pPr marL="0" marR="0" lvl="0" indent="0" algn="l" defTabSz="914400" rtl="0" eaLnBrk="1" fontAlgn="base" latinLnBrk="0" hangingPunct="1">
                        <a:lnSpc>
                          <a:spcPct val="80000"/>
                        </a:lnSpc>
                        <a:spcBef>
                          <a:spcPct val="20000"/>
                        </a:spcBef>
                        <a:spcAft>
                          <a:spcPct val="0"/>
                        </a:spcAft>
                        <a:buClrTx/>
                        <a:buSzTx/>
                        <a:buFontTx/>
                        <a:buNone/>
                        <a:tabLst/>
                      </a:pPr>
                      <a:r>
                        <a:rPr kumimoji="0" lang="en-US" sz="2400" b="0" i="0" u="none" strike="noStrike" cap="none" normalizeH="0" baseline="0">
                          <a:ln>
                            <a:noFill/>
                          </a:ln>
                          <a:solidFill>
                            <a:schemeClr val="tx2"/>
                          </a:solidFill>
                          <a:effectLst/>
                          <a:latin typeface="Times New Roman" charset="0"/>
                          <a:ea typeface="ＭＳ Ｐゴシック" charset="-128"/>
                          <a:cs typeface="ＭＳ Ｐゴシック" charset="-128"/>
                        </a:rPr>
                        <a:t>moral density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350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2"/>
                          </a:solidFill>
                          <a:effectLst/>
                          <a:latin typeface="Times New Roman" charset="0"/>
                          <a:ea typeface="ＭＳ Ｐゴシック" charset="-128"/>
                          <a:cs typeface="ＭＳ Ｐゴシック" charset="-128"/>
                        </a:rPr>
                        <a:t>Specialization</a:t>
                      </a:r>
                      <a:endParaRPr kumimoji="0" lang="en-US" sz="2400" b="0" i="0" u="none" strike="noStrike" cap="none" normalizeH="0" baseline="0" dirty="0">
                        <a:ln>
                          <a:noFill/>
                        </a:ln>
                        <a:solidFill>
                          <a:schemeClr val="tx2"/>
                        </a:solidFill>
                        <a:effectLst/>
                        <a:latin typeface="Times New Roman" charset="0"/>
                        <a:ea typeface="ＭＳ Ｐゴシック" charset="-128"/>
                        <a:cs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2"/>
                          </a:solidFill>
                          <a:effectLst/>
                          <a:latin typeface="Times New Roman" charset="0"/>
                          <a:ea typeface="ＭＳ Ｐゴシック" charset="-128"/>
                          <a:cs typeface="ＭＳ Ｐゴシック" charset="-128"/>
                        </a:rPr>
                        <a:t>social-symbolic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2"/>
                          </a:solidFill>
                          <a:effectLst/>
                          <a:latin typeface="Times New Roman" charset="0"/>
                          <a:ea typeface="ＭＳ Ｐゴシック" charset="-128"/>
                          <a:cs typeface="ＭＳ Ｐゴシック" charset="-128"/>
                        </a:rPr>
                        <a:t>epistemic relations, social relations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556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2"/>
                          </a:solidFill>
                          <a:effectLst/>
                          <a:latin typeface="Times New Roman" charset="0"/>
                          <a:ea typeface="ＭＳ Ｐゴシック" charset="-128"/>
                          <a:cs typeface="ＭＳ Ｐゴシック" charset="-128"/>
                        </a:rPr>
                        <a:t>Semantics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2"/>
                          </a:solidFill>
                          <a:effectLst/>
                          <a:latin typeface="Times New Roman" charset="0"/>
                          <a:ea typeface="ＭＳ Ｐゴシック" charset="-128"/>
                          <a:cs typeface="ＭＳ Ｐゴシック" charset="-128"/>
                        </a:rPr>
                        <a:t>meaning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2"/>
                          </a:solidFill>
                          <a:effectLst/>
                          <a:latin typeface="Times New Roman" charset="0"/>
                          <a:ea typeface="ＭＳ Ｐゴシック" charset="-128"/>
                          <a:cs typeface="ＭＳ Ｐゴシック" charset="-128"/>
                        </a:rPr>
                        <a:t>semantic gravity, semantic density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62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2"/>
                          </a:solidFill>
                          <a:effectLst/>
                          <a:latin typeface="Times New Roman" charset="0"/>
                          <a:ea typeface="ＭＳ Ｐゴシック" charset="-128"/>
                          <a:cs typeface="ＭＳ Ｐゴシック" charset="-128"/>
                        </a:rPr>
                        <a:t>Temporality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2"/>
                          </a:solidFill>
                          <a:effectLst/>
                          <a:latin typeface="Times New Roman" charset="0"/>
                          <a:ea typeface="ＭＳ Ｐゴシック" charset="-128"/>
                          <a:cs typeface="ＭＳ Ｐゴシック" charset="-128"/>
                        </a:rPr>
                        <a:t>time</a:t>
                      </a:r>
                      <a:endParaRPr kumimoji="0" lang="en-US" sz="2400" b="0" i="0" u="none" strike="noStrike" cap="none" normalizeH="0" baseline="0" dirty="0">
                        <a:ln>
                          <a:noFill/>
                        </a:ln>
                        <a:solidFill>
                          <a:schemeClr val="tx2"/>
                        </a:solidFill>
                        <a:effectLst/>
                        <a:latin typeface="Times New Roman"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2"/>
                          </a:solidFill>
                          <a:effectLst/>
                          <a:latin typeface="Times New Roman" charset="0"/>
                          <a:ea typeface="ＭＳ Ｐゴシック" charset="-128"/>
                          <a:cs typeface="ＭＳ Ｐゴシック" charset="-128"/>
                        </a:rPr>
                        <a:t>temporal position, temporal orientation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1310301316"/>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4"/>
          </p:nvPr>
        </p:nvSpPr>
        <p:spPr/>
        <p:txBody>
          <a:bodyPr/>
          <a:lstStyle/>
          <a:p>
            <a:pPr>
              <a:defRPr/>
            </a:pPr>
            <a:r>
              <a:rPr lang="en-US"/>
              <a:t>www.legitimationcodetheory.com</a:t>
            </a:r>
          </a:p>
        </p:txBody>
      </p:sp>
      <p:sp>
        <p:nvSpPr>
          <p:cNvPr id="6" name="Slide Number Placeholder 5"/>
          <p:cNvSpPr>
            <a:spLocks noGrp="1"/>
          </p:cNvSpPr>
          <p:nvPr>
            <p:ph type="sldNum" sz="quarter" idx="15"/>
          </p:nvPr>
        </p:nvSpPr>
        <p:spPr/>
        <p:txBody>
          <a:bodyPr/>
          <a:lstStyle/>
          <a:p>
            <a:pPr>
              <a:defRPr/>
            </a:pPr>
            <a:fld id="{602EA83D-204C-6D43-BE1B-560901274CB4}" type="slidenum">
              <a:rPr lang="en-US"/>
              <a:pPr>
                <a:defRPr/>
              </a:pPr>
              <a:t>16</a:t>
            </a:fld>
            <a:endParaRPr lang="en-US" dirty="0"/>
          </a:p>
        </p:txBody>
      </p:sp>
      <p:graphicFrame>
        <p:nvGraphicFramePr>
          <p:cNvPr id="7" name="Group 2"/>
          <p:cNvGraphicFramePr>
            <a:graphicFrameLocks noGrp="1"/>
          </p:cNvGraphicFramePr>
          <p:nvPr>
            <p:extLst>
              <p:ext uri="{D42A27DB-BD31-4B8C-83A1-F6EECF244321}">
                <p14:modId xmlns:p14="http://schemas.microsoft.com/office/powerpoint/2010/main" val="3440511118"/>
              </p:ext>
            </p:extLst>
          </p:nvPr>
        </p:nvGraphicFramePr>
        <p:xfrm>
          <a:off x="1651000" y="274638"/>
          <a:ext cx="7086600" cy="5852161"/>
        </p:xfrm>
        <a:graphic>
          <a:graphicData uri="http://schemas.openxmlformats.org/drawingml/2006/table">
            <a:tbl>
              <a:tblPr/>
              <a:tblGrid>
                <a:gridCol w="2057400"/>
                <a:gridCol w="1828800"/>
                <a:gridCol w="3200400"/>
              </a:tblGrid>
              <a:tr h="9699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sng" strike="noStrike" cap="none" normalizeH="0" baseline="0" dirty="0" smtClean="0">
                          <a:ln>
                            <a:noFill/>
                          </a:ln>
                          <a:solidFill>
                            <a:schemeClr val="tx2"/>
                          </a:solidFill>
                          <a:effectLst/>
                          <a:latin typeface="Times New Roman" charset="0"/>
                          <a:ea typeface="ＭＳ Ｐゴシック" charset="-128"/>
                          <a:cs typeface="ＭＳ Ｐゴシック" charset="-128"/>
                        </a:rPr>
                        <a:t>Dimension</a:t>
                      </a:r>
                      <a:endParaRPr kumimoji="0" lang="en-US" sz="2400" b="0" i="0" u="sng" strike="noStrike" cap="none" normalizeH="0" baseline="0" dirty="0">
                        <a:ln>
                          <a:noFill/>
                        </a:ln>
                        <a:solidFill>
                          <a:schemeClr val="tx2"/>
                        </a:solidFill>
                        <a:effectLst/>
                        <a:latin typeface="Times New Roman" charset="0"/>
                        <a:ea typeface="ＭＳ Ｐゴシック" charset="-128"/>
                        <a:cs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sng" strike="noStrike" cap="none" normalizeH="0" baseline="0" dirty="0">
                          <a:ln>
                            <a:noFill/>
                          </a:ln>
                          <a:solidFill>
                            <a:schemeClr val="tx2"/>
                          </a:solidFill>
                          <a:effectLst/>
                          <a:latin typeface="Times New Roman" charset="0"/>
                          <a:ea typeface="ＭＳ Ｐゴシック" charset="-128"/>
                          <a:cs typeface="ＭＳ Ｐゴシック" charset="-128"/>
                        </a:rPr>
                        <a:t>Referent relations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sng" strike="noStrike" cap="none" normalizeH="0" baseline="0" smtClean="0">
                          <a:ln>
                            <a:noFill/>
                          </a:ln>
                          <a:solidFill>
                            <a:schemeClr val="tx2"/>
                          </a:solidFill>
                          <a:effectLst/>
                          <a:latin typeface="Times New Roman" charset="0"/>
                          <a:ea typeface="ＭＳ Ｐゴシック" charset="-128"/>
                          <a:cs typeface="ＭＳ Ｐゴシック" charset="-128"/>
                        </a:rPr>
                        <a:t>Principal concepts</a:t>
                      </a:r>
                      <a:endParaRPr kumimoji="0" lang="en-US" sz="2400" b="0" i="0" u="sng" strike="noStrike" cap="none" normalizeH="0" baseline="0" dirty="0">
                        <a:ln>
                          <a:noFill/>
                        </a:ln>
                        <a:solidFill>
                          <a:schemeClr val="tx2"/>
                        </a:solidFill>
                        <a:effectLst/>
                        <a:latin typeface="Times New Roman"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350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accent1"/>
                          </a:solidFill>
                          <a:effectLst/>
                          <a:latin typeface="Times New Roman" charset="0"/>
                          <a:ea typeface="ＭＳ Ｐゴシック" charset="-128"/>
                          <a:cs typeface="ＭＳ Ｐゴシック" charset="-128"/>
                        </a:rPr>
                        <a:t>Autonomy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accent1"/>
                          </a:solidFill>
                          <a:effectLst/>
                          <a:latin typeface="Times New Roman" charset="0"/>
                          <a:ea typeface="ＭＳ Ｐゴシック" charset="-128"/>
                          <a:cs typeface="ＭＳ Ｐゴシック" charset="-128"/>
                        </a:rPr>
                        <a:t>external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accent1"/>
                          </a:solidFill>
                          <a:effectLst/>
                          <a:latin typeface="Times New Roman" charset="0"/>
                          <a:ea typeface="ＭＳ Ｐゴシック" charset="-128"/>
                          <a:cs typeface="ＭＳ Ｐゴシック" charset="-128"/>
                        </a:rPr>
                        <a:t>positional autonomy, relational autonomy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334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accent1"/>
                          </a:solidFill>
                          <a:effectLst/>
                          <a:latin typeface="Times New Roman" charset="0"/>
                          <a:ea typeface="ＭＳ Ｐゴシック" charset="-128"/>
                          <a:cs typeface="ＭＳ Ｐゴシック" charset="-128"/>
                        </a:rPr>
                        <a:t>Density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accent1"/>
                          </a:solidFill>
                          <a:effectLst/>
                          <a:latin typeface="Times New Roman" charset="0"/>
                          <a:ea typeface="ＭＳ Ｐゴシック" charset="-128"/>
                          <a:cs typeface="ＭＳ Ｐゴシック" charset="-128"/>
                        </a:rPr>
                        <a:t>internal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accent1"/>
                          </a:solidFill>
                          <a:effectLst/>
                          <a:latin typeface="Times New Roman" charset="0"/>
                          <a:ea typeface="ＭＳ Ｐゴシック" charset="-128"/>
                          <a:cs typeface="ＭＳ Ｐゴシック" charset="-128"/>
                        </a:rPr>
                        <a:t>material density, </a:t>
                      </a:r>
                    </a:p>
                    <a:p>
                      <a:pPr marL="0" marR="0" lvl="0" indent="0" algn="l" defTabSz="914400" rtl="0" eaLnBrk="1" fontAlgn="base" latinLnBrk="0" hangingPunct="1">
                        <a:lnSpc>
                          <a:spcPct val="80000"/>
                        </a:lnSpc>
                        <a:spcBef>
                          <a:spcPct val="20000"/>
                        </a:spcBef>
                        <a:spcAft>
                          <a:spcPct val="0"/>
                        </a:spcAft>
                        <a:buClrTx/>
                        <a:buSzTx/>
                        <a:buFontTx/>
                        <a:buNone/>
                        <a:tabLst/>
                      </a:pPr>
                      <a:r>
                        <a:rPr kumimoji="0" lang="en-US" sz="2400" b="0" i="0" u="none" strike="noStrike" cap="none" normalizeH="0" baseline="0" dirty="0">
                          <a:ln>
                            <a:noFill/>
                          </a:ln>
                          <a:solidFill>
                            <a:schemeClr val="accent1"/>
                          </a:solidFill>
                          <a:effectLst/>
                          <a:latin typeface="Times New Roman" charset="0"/>
                          <a:ea typeface="ＭＳ Ｐゴシック" charset="-128"/>
                          <a:cs typeface="ＭＳ Ｐゴシック" charset="-128"/>
                        </a:rPr>
                        <a:t>moral density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350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2"/>
                          </a:solidFill>
                          <a:effectLst/>
                          <a:latin typeface="Times New Roman" charset="0"/>
                          <a:ea typeface="ＭＳ Ｐゴシック" charset="-128"/>
                          <a:cs typeface="ＭＳ Ｐゴシック" charset="-128"/>
                        </a:rPr>
                        <a:t>Specialization</a:t>
                      </a:r>
                      <a:endParaRPr kumimoji="0" lang="en-US" sz="2400" b="0" i="0" u="none" strike="noStrike" cap="none" normalizeH="0" baseline="0" dirty="0">
                        <a:ln>
                          <a:noFill/>
                        </a:ln>
                        <a:solidFill>
                          <a:schemeClr val="tx2"/>
                        </a:solidFill>
                        <a:effectLst/>
                        <a:latin typeface="Times New Roman" charset="0"/>
                        <a:ea typeface="ＭＳ Ｐゴシック" charset="-128"/>
                        <a:cs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2"/>
                          </a:solidFill>
                          <a:effectLst/>
                          <a:latin typeface="Times New Roman" charset="0"/>
                          <a:ea typeface="ＭＳ Ｐゴシック" charset="-128"/>
                          <a:cs typeface="ＭＳ Ｐゴシック" charset="-128"/>
                        </a:rPr>
                        <a:t>social-symbolic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2"/>
                          </a:solidFill>
                          <a:effectLst/>
                          <a:latin typeface="Times New Roman" charset="0"/>
                          <a:ea typeface="ＭＳ Ｐゴシック" charset="-128"/>
                          <a:cs typeface="ＭＳ Ｐゴシック" charset="-128"/>
                        </a:rPr>
                        <a:t>epistemic relations, social relations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556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2"/>
                          </a:solidFill>
                          <a:effectLst/>
                          <a:latin typeface="Times New Roman" charset="0"/>
                          <a:ea typeface="ＭＳ Ｐゴシック" charset="-128"/>
                          <a:cs typeface="ＭＳ Ｐゴシック" charset="-128"/>
                        </a:rPr>
                        <a:t>Semantics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2"/>
                          </a:solidFill>
                          <a:effectLst/>
                          <a:latin typeface="Times New Roman" charset="0"/>
                          <a:ea typeface="ＭＳ Ｐゴシック" charset="-128"/>
                          <a:cs typeface="ＭＳ Ｐゴシック" charset="-128"/>
                        </a:rPr>
                        <a:t>meaning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2"/>
                          </a:solidFill>
                          <a:effectLst/>
                          <a:latin typeface="Times New Roman" charset="0"/>
                          <a:ea typeface="ＭＳ Ｐゴシック" charset="-128"/>
                          <a:cs typeface="ＭＳ Ｐゴシック" charset="-128"/>
                        </a:rPr>
                        <a:t>semantic gravity, semantic density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62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accent1"/>
                          </a:solidFill>
                          <a:effectLst/>
                          <a:latin typeface="Times New Roman" charset="0"/>
                          <a:ea typeface="ＭＳ Ｐゴシック" charset="-128"/>
                          <a:cs typeface="ＭＳ Ｐゴシック" charset="-128"/>
                        </a:rPr>
                        <a:t>Temporality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accent1"/>
                          </a:solidFill>
                          <a:effectLst/>
                          <a:latin typeface="Times New Roman" charset="0"/>
                          <a:ea typeface="ＭＳ Ｐゴシック" charset="-128"/>
                          <a:cs typeface="ＭＳ Ｐゴシック" charset="-128"/>
                        </a:rPr>
                        <a:t>time</a:t>
                      </a:r>
                      <a:endParaRPr kumimoji="0" lang="en-US" sz="2400" b="0" i="0" u="none" strike="noStrike" cap="none" normalizeH="0" baseline="0" dirty="0">
                        <a:ln>
                          <a:noFill/>
                        </a:ln>
                        <a:solidFill>
                          <a:schemeClr val="accent1"/>
                        </a:solidFill>
                        <a:effectLst/>
                        <a:latin typeface="Times New Roman"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accent1"/>
                          </a:solidFill>
                          <a:effectLst/>
                          <a:latin typeface="Times New Roman" charset="0"/>
                          <a:ea typeface="ＭＳ Ｐゴシック" charset="-128"/>
                          <a:cs typeface="ＭＳ Ｐゴシック" charset="-128"/>
                        </a:rPr>
                        <a:t>temporal position, temporal orientation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 name="Rounded Rectangle 7"/>
          <p:cNvSpPr/>
          <p:nvPr/>
        </p:nvSpPr>
        <p:spPr bwMode="auto">
          <a:xfrm>
            <a:off x="1574800" y="3322638"/>
            <a:ext cx="7239000" cy="1981200"/>
          </a:xfrm>
          <a:prstGeom prst="roundRect">
            <a:avLst/>
          </a:prstGeom>
          <a:noFill/>
          <a:ln w="28575" cmpd="sng">
            <a:solidFill>
              <a:srgbClr val="00009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prstTxWarp prst="textNoShape">
              <a:avLst/>
            </a:prstTxWarp>
          </a:bodyPr>
          <a:lstStyle/>
          <a:p>
            <a:pPr>
              <a:defRPr/>
            </a:pPr>
            <a:endParaRPr lang="en-US">
              <a:solidFill>
                <a:schemeClr val="tx1"/>
              </a:solidFill>
              <a:latin typeface="Arial" charset="0"/>
            </a:endParaRPr>
          </a:p>
        </p:txBody>
      </p:sp>
      <p:sp>
        <p:nvSpPr>
          <p:cNvPr id="9"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2312338768"/>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Sex appeal</a:t>
            </a:r>
            <a:endParaRPr lang="en-US" dirty="0"/>
          </a:p>
        </p:txBody>
      </p:sp>
      <p:sp>
        <p:nvSpPr>
          <p:cNvPr id="37891"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r>
              <a:rPr lang="en-US" sz="2800" i="1" smtClean="0"/>
              <a:t>epistemological cosmology</a:t>
            </a:r>
            <a:endParaRPr lang="en-US" sz="2800" smtClean="0"/>
          </a:p>
          <a:p>
            <a:pPr lvl="1"/>
            <a:r>
              <a:rPr lang="en-US" sz="2400" smtClean="0"/>
              <a:t>comparative explanatory power</a:t>
            </a:r>
          </a:p>
          <a:p>
            <a:pPr lvl="1"/>
            <a:r>
              <a:rPr lang="en-US" sz="2400" smtClean="0"/>
              <a:t>basis of valuation: epistemic relations (internal coherence and worldly corroboration)</a:t>
            </a:r>
          </a:p>
          <a:p>
            <a:pPr lvl="1">
              <a:lnSpc>
                <a:spcPct val="60000"/>
              </a:lnSpc>
            </a:pPr>
            <a:endParaRPr lang="en-US" sz="2400" smtClean="0"/>
          </a:p>
          <a:p>
            <a:r>
              <a:rPr lang="en-US" sz="2800" i="1" smtClean="0"/>
              <a:t>axiological cosmology</a:t>
            </a:r>
            <a:endParaRPr lang="en-US" sz="2800" smtClean="0"/>
          </a:p>
          <a:p>
            <a:pPr lvl="1"/>
            <a:r>
              <a:rPr lang="en-US" sz="2400" smtClean="0"/>
              <a:t>comparative moral/political/social image</a:t>
            </a:r>
          </a:p>
          <a:p>
            <a:pPr lvl="1"/>
            <a:r>
              <a:rPr lang="en-US" sz="2400" smtClean="0"/>
              <a:t>basis of valuation: social relations to knowers</a:t>
            </a:r>
          </a:p>
          <a:p>
            <a:pPr lvl="1"/>
            <a:r>
              <a:rPr lang="en-US" sz="2400" smtClean="0"/>
              <a:t>relations mediated through condensation of axiological (moral, political, affective, etc) values within symbols</a:t>
            </a:r>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99996476-879B-B143-8357-EA0E14710A82}" type="slidenum">
              <a:rPr lang="en-US"/>
              <a:pPr>
                <a:defRPr/>
              </a:pPr>
              <a:t>17</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Constellating</a:t>
            </a:r>
            <a:endParaRPr lang="en-US" dirty="0"/>
          </a:p>
        </p:txBody>
      </p:sp>
      <p:sp>
        <p:nvSpPr>
          <p:cNvPr id="3" name="Content Placeholder 2"/>
          <p:cNvSpPr>
            <a:spLocks noGrp="1"/>
          </p:cNvSpPr>
          <p:nvPr>
            <p:ph idx="1"/>
          </p:nvPr>
        </p:nvSpPr>
        <p:spPr/>
        <p:txBody>
          <a:bodyPr/>
          <a:lstStyle/>
          <a:p>
            <a:r>
              <a:rPr lang="en-US" dirty="0" smtClean="0"/>
              <a:t>since 1990s new constellations have emerged:</a:t>
            </a:r>
          </a:p>
          <a:p>
            <a:pPr lvl="1"/>
            <a:r>
              <a:rPr lang="en-US" dirty="0" smtClean="0"/>
              <a:t>‘student-</a:t>
            </a:r>
            <a:r>
              <a:rPr lang="en-US" dirty="0" err="1" smtClean="0"/>
              <a:t>centred</a:t>
            </a:r>
            <a:r>
              <a:rPr lang="en-US" dirty="0" smtClean="0"/>
              <a:t> learning’ / ‘learning-oriented’ / ‘learning’</a:t>
            </a:r>
          </a:p>
          <a:p>
            <a:pPr lvl="1"/>
            <a:r>
              <a:rPr lang="en-US" dirty="0" smtClean="0"/>
              <a:t>‘teacher-</a:t>
            </a:r>
            <a:r>
              <a:rPr lang="en-US" dirty="0" err="1" smtClean="0"/>
              <a:t>centred</a:t>
            </a:r>
            <a:r>
              <a:rPr lang="en-US" dirty="0" smtClean="0"/>
              <a:t>’ / ‘content-oriented’ / ‘teaching’</a:t>
            </a:r>
          </a:p>
          <a:p>
            <a:r>
              <a:rPr lang="en-US" dirty="0" smtClean="0"/>
              <a:t>widely constructed as only two possible sets of </a:t>
            </a:r>
            <a:r>
              <a:rPr lang="en-US" dirty="0"/>
              <a:t>p</a:t>
            </a:r>
            <a:r>
              <a:rPr lang="en-US" dirty="0" smtClean="0"/>
              <a:t>ractices</a:t>
            </a:r>
          </a:p>
          <a:p>
            <a:r>
              <a:rPr lang="en-US" dirty="0" smtClean="0"/>
              <a:t>‘student-</a:t>
            </a:r>
            <a:r>
              <a:rPr lang="en-US" dirty="0" err="1" smtClean="0"/>
              <a:t>centred</a:t>
            </a:r>
            <a:r>
              <a:rPr lang="en-US" dirty="0" smtClean="0"/>
              <a:t> learning’ </a:t>
            </a:r>
            <a:r>
              <a:rPr lang="en-US" dirty="0" err="1" smtClean="0"/>
              <a:t>valorised</a:t>
            </a:r>
            <a:endParaRPr lang="en-US" dirty="0"/>
          </a:p>
        </p:txBody>
      </p:sp>
      <p:sp>
        <p:nvSpPr>
          <p:cNvPr id="4" name="Content Placeholder 3"/>
          <p:cNvSpPr>
            <a:spLocks noGrp="1"/>
          </p:cNvSpPr>
          <p:nvPr>
            <p:ph sz="quarter" idx="13"/>
          </p:nvPr>
        </p:nvSpPr>
        <p:spPr/>
        <p:txBody>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DDF962B8-6E6B-764F-873A-D1DF22E4F0E2}" type="slidenum">
              <a:rPr lang="en-US" smtClean="0"/>
              <a:pPr>
                <a:defRPr/>
              </a:pPr>
              <a:t>18</a:t>
            </a:fld>
            <a:endParaRPr lang="en-US" dirty="0"/>
          </a:p>
        </p:txBody>
      </p:sp>
    </p:spTree>
    <p:extLst>
      <p:ext uri="{BB962C8B-B14F-4D97-AF65-F5344CB8AC3E}">
        <p14:creationId xmlns:p14="http://schemas.microsoft.com/office/powerpoint/2010/main" val="42683749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Constellating</a:t>
            </a:r>
            <a:endParaRPr lang="en-US" dirty="0"/>
          </a:p>
        </p:txBody>
      </p:sp>
      <p:sp>
        <p:nvSpPr>
          <p:cNvPr id="3" name="Content Placeholder 2"/>
          <p:cNvSpPr>
            <a:spLocks noGrp="1"/>
          </p:cNvSpPr>
          <p:nvPr>
            <p:ph idx="1"/>
          </p:nvPr>
        </p:nvSpPr>
        <p:spPr>
          <a:xfrm>
            <a:off x="1270000" y="1341438"/>
            <a:ext cx="7620000" cy="4784725"/>
          </a:xfrm>
        </p:spPr>
        <p:txBody>
          <a:bodyPr>
            <a:normAutofit fontScale="85000" lnSpcReduction="20000"/>
          </a:bodyPr>
          <a:lstStyle/>
          <a:p>
            <a:pPr indent="-53975" eaLnBrk="1" hangingPunct="1">
              <a:buFontTx/>
              <a:buNone/>
              <a:defRPr/>
            </a:pPr>
            <a:r>
              <a:rPr lang="en-AU" dirty="0" smtClean="0"/>
              <a:t>	During the 1990s, we have witnessed a convergence of learning theories never before encountered.  These contemporary learning theories are based on substantively different </a:t>
            </a:r>
            <a:r>
              <a:rPr lang="en-AU" dirty="0" err="1" smtClean="0"/>
              <a:t>ontologies</a:t>
            </a:r>
            <a:r>
              <a:rPr lang="en-AU" dirty="0" smtClean="0"/>
              <a:t> and epistemologies than were traditional objectivist foundations for instructional design… The past decade, we believe, has witnessed the most substantive and revolutionary changes in learning theory in history ... We have entered a new age in learning theory.  Never … have there been so many theoretical foundations that share so many assumptions and common foundations.</a:t>
            </a:r>
          </a:p>
          <a:p>
            <a:pPr indent="-53975" eaLnBrk="1" hangingPunct="1">
              <a:buFontTx/>
              <a:buNone/>
              <a:defRPr/>
            </a:pPr>
            <a:r>
              <a:rPr lang="en-AU" dirty="0" smtClean="0"/>
              <a:t>	(</a:t>
            </a:r>
            <a:r>
              <a:rPr lang="en-AU" dirty="0" err="1" smtClean="0"/>
              <a:t>Jonassen</a:t>
            </a:r>
            <a:r>
              <a:rPr lang="en-AU" dirty="0" smtClean="0"/>
              <a:t> &amp; Land, 2000</a:t>
            </a:r>
            <a:r>
              <a:rPr lang="en-AU" b="1" dirty="0" smtClean="0"/>
              <a:t>, </a:t>
            </a:r>
            <a:r>
              <a:rPr lang="en-AU" dirty="0" err="1" smtClean="0"/>
              <a:t>p</a:t>
            </a:r>
            <a:r>
              <a:rPr lang="en-AU" dirty="0" smtClean="0"/>
              <a:t>. iii, </a:t>
            </a:r>
            <a:r>
              <a:rPr lang="en-AU" dirty="0" err="1" smtClean="0"/>
              <a:t>v</a:t>
            </a:r>
            <a:r>
              <a:rPr lang="en-AU" dirty="0" smtClean="0"/>
              <a:t>-vi)</a:t>
            </a:r>
            <a:endParaRPr lang="en-US" dirty="0" smtClean="0"/>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6536713E-52B2-7443-A402-5093E5D7A9BB}" type="slidenum">
              <a:rPr lang="en-US"/>
              <a:pPr>
                <a:defRPr/>
              </a:pPr>
              <a:t>19</a:t>
            </a:fld>
            <a:endParaRPr lang="en-US" dirty="0"/>
          </a:p>
        </p:txBody>
      </p:sp>
      <p:sp>
        <p:nvSpPr>
          <p:cNvPr id="38918" name="Text Box 4"/>
          <p:cNvSpPr txBox="1">
            <a:spLocks noChangeArrowheads="1"/>
          </p:cNvSpPr>
          <p:nvPr/>
        </p:nvSpPr>
        <p:spPr bwMode="auto">
          <a:xfrm>
            <a:off x="0" y="3513138"/>
            <a:ext cx="1127125" cy="646112"/>
          </a:xfrm>
          <a:prstGeom prst="rect">
            <a:avLst/>
          </a:prstGeom>
          <a:noFill/>
          <a:ln w="9525">
            <a:noFill/>
            <a:miter lim="800000"/>
            <a:headEnd/>
            <a:tailEnd/>
          </a:ln>
        </p:spPr>
        <p:txBody>
          <a:bodyPr>
            <a:prstTxWarp prst="textNoShape">
              <a:avLst/>
            </a:prstTxWarp>
            <a:spAutoFit/>
          </a:bodyPr>
          <a:lstStyle/>
          <a:p>
            <a:pPr marL="100013"/>
            <a:r>
              <a:rPr lang="en-US" b="1">
                <a:solidFill>
                  <a:schemeClr val="bg1"/>
                </a:solidFill>
                <a:latin typeface="Times New Roman" charset="0"/>
              </a:rPr>
              <a:t>Internal</a:t>
            </a:r>
          </a:p>
          <a:p>
            <a:pPr marL="100013"/>
            <a:r>
              <a:rPr lang="en-US" b="1">
                <a:solidFill>
                  <a:schemeClr val="bg1"/>
                </a:solidFill>
                <a:latin typeface="Times New Roman" charset="0"/>
              </a:rPr>
              <a:t>relations</a:t>
            </a:r>
            <a:endParaRPr lang="en-US"/>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Main points</a:t>
            </a:r>
            <a:endParaRPr lang="en-US" dirty="0"/>
          </a:p>
        </p:txBody>
      </p:sp>
      <p:sp>
        <p:nvSpPr>
          <p:cNvPr id="3" name="Content Placeholder 2"/>
          <p:cNvSpPr>
            <a:spLocks noGrp="1"/>
          </p:cNvSpPr>
          <p:nvPr>
            <p:ph idx="1"/>
          </p:nvPr>
        </p:nvSpPr>
        <p:spPr/>
        <p:txBody>
          <a:bodyPr/>
          <a:lstStyle/>
          <a:p>
            <a:r>
              <a:rPr lang="en-US" dirty="0" smtClean="0"/>
              <a:t>introduce ‘constellations’</a:t>
            </a:r>
          </a:p>
          <a:p>
            <a:endParaRPr lang="en-US" dirty="0" smtClean="0"/>
          </a:p>
          <a:p>
            <a:r>
              <a:rPr lang="en-US" dirty="0" smtClean="0"/>
              <a:t>introduce ‘cosmologies’</a:t>
            </a:r>
          </a:p>
          <a:p>
            <a:endParaRPr lang="en-US" dirty="0"/>
          </a:p>
          <a:p>
            <a:r>
              <a:rPr lang="en-US" dirty="0" smtClean="0"/>
              <a:t>illustrate ‘axiological cosmologies’</a:t>
            </a:r>
          </a:p>
          <a:p>
            <a:endParaRPr lang="en-US" dirty="0" smtClean="0"/>
          </a:p>
          <a:p>
            <a:r>
              <a:rPr lang="en-US" dirty="0" smtClean="0"/>
              <a:t>LCT and SFL as epistemological cosmologies that can work together</a:t>
            </a:r>
            <a:endParaRPr lang="en-US" dirty="0"/>
          </a:p>
        </p:txBody>
      </p:sp>
      <p:sp>
        <p:nvSpPr>
          <p:cNvPr id="4" name="Content Placeholder 3"/>
          <p:cNvSpPr>
            <a:spLocks noGrp="1"/>
          </p:cNvSpPr>
          <p:nvPr>
            <p:ph sz="quarter" idx="13"/>
          </p:nvPr>
        </p:nvSpPr>
        <p:spPr/>
        <p:txBody>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DDF962B8-6E6B-764F-873A-D1DF22E4F0E2}" type="slidenum">
              <a:rPr lang="en-US" smtClean="0"/>
              <a:pPr>
                <a:defRPr/>
              </a:pPr>
              <a:t>2</a:t>
            </a:fld>
            <a:endParaRPr lang="en-US" dirty="0"/>
          </a:p>
        </p:txBody>
      </p:sp>
    </p:spTree>
    <p:extLst>
      <p:ext uri="{BB962C8B-B14F-4D97-AF65-F5344CB8AC3E}">
        <p14:creationId xmlns:p14="http://schemas.microsoft.com/office/powerpoint/2010/main" val="380727973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‘Learning’ constellation</a:t>
            </a:r>
            <a:endParaRPr lang="en-US" dirty="0"/>
          </a:p>
        </p:txBody>
      </p:sp>
      <p:sp>
        <p:nvSpPr>
          <p:cNvPr id="3" name="Content Placeholder 2"/>
          <p:cNvSpPr>
            <a:spLocks noGrp="1"/>
          </p:cNvSpPr>
          <p:nvPr>
            <p:ph idx="1"/>
          </p:nvPr>
        </p:nvSpPr>
        <p:spPr>
          <a:xfrm>
            <a:off x="1270000" y="1341438"/>
            <a:ext cx="7620000" cy="4784725"/>
          </a:xfrm>
        </p:spPr>
        <p:txBody>
          <a:bodyPr>
            <a:normAutofit fontScale="70000" lnSpcReduction="20000"/>
          </a:bodyPr>
          <a:lstStyle/>
          <a:p>
            <a:pPr eaLnBrk="1" hangingPunct="1">
              <a:buFontTx/>
              <a:buNone/>
              <a:defRPr/>
            </a:pPr>
            <a:r>
              <a:rPr lang="en-GB" dirty="0" smtClean="0"/>
              <a:t>‘Student-centred learning environments’ include: </a:t>
            </a:r>
          </a:p>
          <a:p>
            <a:pPr eaLnBrk="1" hangingPunct="1">
              <a:defRPr/>
            </a:pPr>
            <a:r>
              <a:rPr lang="en-GB" dirty="0" smtClean="0"/>
              <a:t>problem-based learning</a:t>
            </a:r>
          </a:p>
          <a:p>
            <a:pPr eaLnBrk="1" hangingPunct="1">
              <a:defRPr/>
            </a:pPr>
            <a:r>
              <a:rPr lang="en-GB" dirty="0" smtClean="0"/>
              <a:t>project-based learning</a:t>
            </a:r>
          </a:p>
          <a:p>
            <a:pPr eaLnBrk="1" hangingPunct="1">
              <a:defRPr/>
            </a:pPr>
            <a:r>
              <a:rPr lang="en-GB" dirty="0" smtClean="0"/>
              <a:t>inquiry-oriented pedagogies such as open-ended learning environments</a:t>
            </a:r>
          </a:p>
          <a:p>
            <a:pPr eaLnBrk="1" hangingPunct="1">
              <a:defRPr/>
            </a:pPr>
            <a:r>
              <a:rPr lang="en-GB" dirty="0" smtClean="0"/>
              <a:t>cognitive apprenticeships</a:t>
            </a:r>
          </a:p>
          <a:p>
            <a:pPr eaLnBrk="1" hangingPunct="1">
              <a:defRPr/>
            </a:pPr>
            <a:r>
              <a:rPr lang="en-GB" dirty="0" smtClean="0"/>
              <a:t>constructivist learning environments</a:t>
            </a:r>
          </a:p>
          <a:p>
            <a:pPr eaLnBrk="1" hangingPunct="1">
              <a:defRPr/>
            </a:pPr>
            <a:r>
              <a:rPr lang="en-GB" dirty="0" err="1" smtClean="0"/>
              <a:t>microworlds</a:t>
            </a:r>
            <a:endParaRPr lang="en-GB" dirty="0" smtClean="0"/>
          </a:p>
          <a:p>
            <a:pPr eaLnBrk="1" hangingPunct="1">
              <a:defRPr/>
            </a:pPr>
            <a:r>
              <a:rPr lang="en-GB" dirty="0" smtClean="0"/>
              <a:t>goal-based scenarios</a:t>
            </a:r>
          </a:p>
          <a:p>
            <a:pPr eaLnBrk="1" hangingPunct="1">
              <a:defRPr/>
            </a:pPr>
            <a:r>
              <a:rPr lang="en-GB" dirty="0" smtClean="0"/>
              <a:t>anchored instruction</a:t>
            </a:r>
          </a:p>
          <a:p>
            <a:pPr eaLnBrk="1" hangingPunct="1">
              <a:defRPr/>
            </a:pPr>
            <a:r>
              <a:rPr lang="en-GB" dirty="0" smtClean="0"/>
              <a:t>social-mediated communication</a:t>
            </a:r>
          </a:p>
          <a:p>
            <a:pPr eaLnBrk="1" hangingPunct="1">
              <a:defRPr/>
            </a:pPr>
            <a:r>
              <a:rPr lang="en-GB" dirty="0" smtClean="0"/>
              <a:t>authentic learning, etc</a:t>
            </a:r>
          </a:p>
          <a:p>
            <a:pPr eaLnBrk="1" hangingPunct="1">
              <a:buFontTx/>
              <a:buNone/>
              <a:defRPr/>
            </a:pPr>
            <a:r>
              <a:rPr lang="en-GB" dirty="0" smtClean="0"/>
              <a:t>	</a:t>
            </a:r>
            <a:r>
              <a:rPr lang="en-AU" dirty="0" smtClean="0"/>
              <a:t>(</a:t>
            </a:r>
            <a:r>
              <a:rPr lang="en-AU" dirty="0" err="1" smtClean="0"/>
              <a:t>Jonassen</a:t>
            </a:r>
            <a:r>
              <a:rPr lang="en-AU" dirty="0" smtClean="0"/>
              <a:t> &amp; Land, 2000)</a:t>
            </a:r>
            <a:endParaRPr lang="en-US" dirty="0" smtClean="0"/>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97E53E50-DBF2-7D4E-A742-889522DB4416}" type="slidenum">
              <a:rPr lang="en-US"/>
              <a:pPr>
                <a:defRPr/>
              </a:pPr>
              <a:t>20</a:t>
            </a:fld>
            <a:endParaRPr lang="en-US" dirty="0"/>
          </a:p>
        </p:txBody>
      </p:sp>
      <p:sp>
        <p:nvSpPr>
          <p:cNvPr id="39942" name="Text Box 4"/>
          <p:cNvSpPr txBox="1">
            <a:spLocks noChangeArrowheads="1"/>
          </p:cNvSpPr>
          <p:nvPr/>
        </p:nvSpPr>
        <p:spPr bwMode="auto">
          <a:xfrm>
            <a:off x="0" y="3513138"/>
            <a:ext cx="1127125" cy="646112"/>
          </a:xfrm>
          <a:prstGeom prst="rect">
            <a:avLst/>
          </a:prstGeom>
          <a:noFill/>
          <a:ln w="9525">
            <a:noFill/>
            <a:miter lim="800000"/>
            <a:headEnd/>
            <a:tailEnd/>
          </a:ln>
        </p:spPr>
        <p:txBody>
          <a:bodyPr>
            <a:prstTxWarp prst="textNoShape">
              <a:avLst/>
            </a:prstTxWarp>
            <a:spAutoFit/>
          </a:bodyPr>
          <a:lstStyle/>
          <a:p>
            <a:pPr marL="100013"/>
            <a:r>
              <a:rPr lang="en-US" b="1">
                <a:solidFill>
                  <a:schemeClr val="bg1"/>
                </a:solidFill>
                <a:latin typeface="Times New Roman" charset="0"/>
              </a:rPr>
              <a:t>Internal</a:t>
            </a:r>
          </a:p>
          <a:p>
            <a:pPr marL="100013"/>
            <a:r>
              <a:rPr lang="en-US" b="1">
                <a:solidFill>
                  <a:schemeClr val="bg1"/>
                </a:solidFill>
                <a:latin typeface="Times New Roman" charset="0"/>
              </a:rPr>
              <a:t>relations</a:t>
            </a:r>
            <a:endParaRPr lang="en-US"/>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Content Placeholder 3"/>
          <p:cNvSpPr>
            <a:spLocks noGrp="1"/>
          </p:cNvSpPr>
          <p:nvPr>
            <p:ph sz="quarter" idx="13"/>
          </p:nvPr>
        </p:nvSpPr>
        <p:spPr/>
        <p:txBody>
          <a:bodyPr/>
          <a:lstStyle/>
          <a:p>
            <a:endParaRPr lang="en-US"/>
          </a:p>
        </p:txBody>
      </p:sp>
      <p:sp>
        <p:nvSpPr>
          <p:cNvPr id="6" name="Slide Number Placeholder 5"/>
          <p:cNvSpPr>
            <a:spLocks noGrp="1"/>
          </p:cNvSpPr>
          <p:nvPr>
            <p:ph type="sldNum" sz="quarter" idx="15"/>
          </p:nvPr>
        </p:nvSpPr>
        <p:spPr/>
        <p:txBody>
          <a:bodyPr/>
          <a:lstStyle/>
          <a:p>
            <a:pPr>
              <a:defRPr/>
            </a:pPr>
            <a:fld id="{DDF962B8-6E6B-764F-873A-D1DF22E4F0E2}" type="slidenum">
              <a:rPr lang="en-US" smtClean="0"/>
              <a:pPr>
                <a:defRPr/>
              </a:pPr>
              <a:t>21</a:t>
            </a:fld>
            <a:endParaRPr lang="en-US" dirty="0"/>
          </a:p>
        </p:txBody>
      </p:sp>
      <p:graphicFrame>
        <p:nvGraphicFramePr>
          <p:cNvPr id="7" name="Object 6"/>
          <p:cNvGraphicFramePr>
            <a:graphicFrameLocks noChangeAspect="1"/>
          </p:cNvGraphicFramePr>
          <p:nvPr>
            <p:extLst>
              <p:ext uri="{D42A27DB-BD31-4B8C-83A1-F6EECF244321}">
                <p14:modId xmlns:p14="http://schemas.microsoft.com/office/powerpoint/2010/main" val="4025344581"/>
              </p:ext>
            </p:extLst>
          </p:nvPr>
        </p:nvGraphicFramePr>
        <p:xfrm>
          <a:off x="1860549" y="84392"/>
          <a:ext cx="6543734" cy="6773608"/>
        </p:xfrm>
        <a:graphic>
          <a:graphicData uri="http://schemas.openxmlformats.org/presentationml/2006/ole">
            <mc:AlternateContent xmlns:mc="http://schemas.openxmlformats.org/markup-compatibility/2006">
              <mc:Choice xmlns:v="urn:schemas-microsoft-com:vml" Requires="v">
                <p:oleObj spid="_x0000_s61472" name="Document" r:id="rId3" imgW="5422900" imgH="5613400" progId="Word.Document.12">
                  <p:embed/>
                </p:oleObj>
              </mc:Choice>
              <mc:Fallback>
                <p:oleObj name="Document" r:id="rId3" imgW="5422900" imgH="5613400" progId="Word.Document.12">
                  <p:embed/>
                  <p:pic>
                    <p:nvPicPr>
                      <p:cNvPr id="0" name=""/>
                      <p:cNvPicPr/>
                      <p:nvPr/>
                    </p:nvPicPr>
                    <p:blipFill>
                      <a:blip r:embed="rId4"/>
                      <a:stretch>
                        <a:fillRect/>
                      </a:stretch>
                    </p:blipFill>
                    <p:spPr>
                      <a:xfrm>
                        <a:off x="1860549" y="84392"/>
                        <a:ext cx="6543734" cy="6773608"/>
                      </a:xfrm>
                      <a:prstGeom prst="rect">
                        <a:avLst/>
                      </a:prstGeom>
                    </p:spPr>
                  </p:pic>
                </p:oleObj>
              </mc:Fallback>
            </mc:AlternateContent>
          </a:graphicData>
        </a:graphic>
      </p:graphicFrame>
      <p:sp>
        <p:nvSpPr>
          <p:cNvPr id="8" name="Rounded Rectangle 7"/>
          <p:cNvSpPr/>
          <p:nvPr/>
        </p:nvSpPr>
        <p:spPr bwMode="auto">
          <a:xfrm>
            <a:off x="1574800" y="1751753"/>
            <a:ext cx="7239000" cy="270344"/>
          </a:xfrm>
          <a:prstGeom prst="roundRect">
            <a:avLst/>
          </a:prstGeom>
          <a:noFill/>
          <a:ln w="28575" cmpd="sng">
            <a:solidFill>
              <a:srgbClr val="00009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prstTxWarp prst="textNoShape">
              <a:avLst/>
            </a:prstTxWarp>
          </a:bodyPr>
          <a:lstStyle/>
          <a:p>
            <a:pPr>
              <a:defRPr/>
            </a:pPr>
            <a:endParaRPr lang="en-US">
              <a:solidFill>
                <a:schemeClr val="tx1"/>
              </a:solidFill>
              <a:latin typeface="Arial" charset="0"/>
            </a:endParaRPr>
          </a:p>
        </p:txBody>
      </p:sp>
      <p:sp>
        <p:nvSpPr>
          <p:cNvPr id="9" name="Rounded Rectangle 8"/>
          <p:cNvSpPr/>
          <p:nvPr/>
        </p:nvSpPr>
        <p:spPr bwMode="auto">
          <a:xfrm>
            <a:off x="1574800" y="3642153"/>
            <a:ext cx="7239000" cy="270344"/>
          </a:xfrm>
          <a:prstGeom prst="roundRect">
            <a:avLst/>
          </a:prstGeom>
          <a:noFill/>
          <a:ln w="28575" cmpd="sng">
            <a:solidFill>
              <a:srgbClr val="00009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prstTxWarp prst="textNoShape">
              <a:avLst/>
            </a:prstTxWarp>
          </a:bodyPr>
          <a:lstStyle/>
          <a:p>
            <a:pPr>
              <a:defRPr/>
            </a:pPr>
            <a:endParaRPr lang="en-US">
              <a:solidFill>
                <a:schemeClr val="tx1"/>
              </a:solidFill>
              <a:latin typeface="Arial" charset="0"/>
            </a:endParaRPr>
          </a:p>
        </p:txBody>
      </p:sp>
      <p:sp>
        <p:nvSpPr>
          <p:cNvPr id="10" name="Rounded Rectangle 9"/>
          <p:cNvSpPr/>
          <p:nvPr/>
        </p:nvSpPr>
        <p:spPr bwMode="auto">
          <a:xfrm>
            <a:off x="1574800" y="3897782"/>
            <a:ext cx="7239000" cy="270344"/>
          </a:xfrm>
          <a:prstGeom prst="roundRect">
            <a:avLst/>
          </a:prstGeom>
          <a:noFill/>
          <a:ln w="28575" cmpd="sng">
            <a:solidFill>
              <a:srgbClr val="00009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prstTxWarp prst="textNoShape">
              <a:avLst/>
            </a:prstTxWarp>
          </a:bodyPr>
          <a:lstStyle/>
          <a:p>
            <a:pPr>
              <a:defRPr/>
            </a:pPr>
            <a:endParaRPr lang="en-US">
              <a:solidFill>
                <a:schemeClr val="tx1"/>
              </a:solidFill>
              <a:latin typeface="Arial" charset="0"/>
            </a:endParaRPr>
          </a:p>
        </p:txBody>
      </p:sp>
      <p:sp>
        <p:nvSpPr>
          <p:cNvPr id="11" name="Rounded Rectangle 10"/>
          <p:cNvSpPr/>
          <p:nvPr/>
        </p:nvSpPr>
        <p:spPr bwMode="auto">
          <a:xfrm>
            <a:off x="1574800" y="6356350"/>
            <a:ext cx="7239000" cy="270344"/>
          </a:xfrm>
          <a:prstGeom prst="roundRect">
            <a:avLst/>
          </a:prstGeom>
          <a:noFill/>
          <a:ln w="28575" cmpd="sng">
            <a:solidFill>
              <a:srgbClr val="00009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prstTxWarp prst="textNoShape">
              <a:avLst/>
            </a:prstTxWarp>
          </a:bodyPr>
          <a:lstStyle/>
          <a:p>
            <a:pPr>
              <a:defRPr/>
            </a:pPr>
            <a:endParaRPr lang="en-US">
              <a:solidFill>
                <a:schemeClr val="tx1"/>
              </a:solidFill>
              <a:latin typeface="Arial" charset="0"/>
            </a:endParaRPr>
          </a:p>
        </p:txBody>
      </p:sp>
    </p:spTree>
    <p:extLst>
      <p:ext uri="{BB962C8B-B14F-4D97-AF65-F5344CB8AC3E}">
        <p14:creationId xmlns:p14="http://schemas.microsoft.com/office/powerpoint/2010/main" val="27100233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endParaRPr lang="en-US"/>
          </a:p>
        </p:txBody>
      </p:sp>
      <p:sp>
        <p:nvSpPr>
          <p:cNvPr id="41987"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E349DD36-0C55-8641-82BE-6F930E73D4D0}" type="slidenum">
              <a:rPr lang="en-US"/>
              <a:pPr>
                <a:defRPr/>
              </a:pPr>
              <a:t>22</a:t>
            </a:fld>
            <a:endParaRPr lang="en-US" dirty="0"/>
          </a:p>
        </p:txBody>
      </p:sp>
      <p:sp>
        <p:nvSpPr>
          <p:cNvPr id="41990" name="Text Box 4"/>
          <p:cNvSpPr txBox="1">
            <a:spLocks noChangeArrowheads="1"/>
          </p:cNvSpPr>
          <p:nvPr/>
        </p:nvSpPr>
        <p:spPr bwMode="auto">
          <a:xfrm>
            <a:off x="0" y="3513138"/>
            <a:ext cx="1127125" cy="646112"/>
          </a:xfrm>
          <a:prstGeom prst="rect">
            <a:avLst/>
          </a:prstGeom>
          <a:noFill/>
          <a:ln w="9525">
            <a:noFill/>
            <a:miter lim="800000"/>
            <a:headEnd/>
            <a:tailEnd/>
          </a:ln>
        </p:spPr>
        <p:txBody>
          <a:bodyPr>
            <a:prstTxWarp prst="textNoShape">
              <a:avLst/>
            </a:prstTxWarp>
            <a:spAutoFit/>
          </a:bodyPr>
          <a:lstStyle/>
          <a:p>
            <a:pPr marL="100013"/>
            <a:r>
              <a:rPr lang="en-US" b="1">
                <a:solidFill>
                  <a:schemeClr val="bg1"/>
                </a:solidFill>
                <a:latin typeface="Times New Roman" charset="0"/>
              </a:rPr>
              <a:t>Internal</a:t>
            </a:r>
          </a:p>
          <a:p>
            <a:pPr marL="100013"/>
            <a:r>
              <a:rPr lang="en-US" b="1">
                <a:solidFill>
                  <a:schemeClr val="bg1"/>
                </a:solidFill>
                <a:latin typeface="Times New Roman" charset="0"/>
              </a:rPr>
              <a:t>relations</a:t>
            </a:r>
            <a:endParaRPr lang="en-US"/>
          </a:p>
        </p:txBody>
      </p:sp>
      <p:graphicFrame>
        <p:nvGraphicFramePr>
          <p:cNvPr id="8" name="Group 91"/>
          <p:cNvGraphicFramePr>
            <a:graphicFrameLocks noGrp="1"/>
          </p:cNvGraphicFramePr>
          <p:nvPr/>
        </p:nvGraphicFramePr>
        <p:xfrm>
          <a:off x="1270000" y="161925"/>
          <a:ext cx="7619453" cy="5964031"/>
        </p:xfrm>
        <a:graphic>
          <a:graphicData uri="http://schemas.openxmlformats.org/drawingml/2006/table">
            <a:tbl>
              <a:tblPr/>
              <a:tblGrid>
                <a:gridCol w="3768762"/>
                <a:gridCol w="3850691"/>
              </a:tblGrid>
              <a:tr h="65087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a:ln>
                            <a:noFill/>
                          </a:ln>
                          <a:solidFill>
                            <a:srgbClr val="2B3E4D"/>
                          </a:solidFill>
                          <a:effectLst/>
                          <a:latin typeface="Times New Roman" charset="0"/>
                          <a:ea typeface="ＭＳ Ｐゴシック" charset="-128"/>
                          <a:cs typeface="ＭＳ Ｐゴシック" charset="-128"/>
                        </a:rPr>
                        <a:t>Teacher-</a:t>
                      </a:r>
                      <a:r>
                        <a:rPr kumimoji="0" lang="en-US" sz="2800" b="1" i="0" u="none" strike="noStrike" cap="none" normalizeH="0" baseline="0" dirty="0" err="1">
                          <a:ln>
                            <a:noFill/>
                          </a:ln>
                          <a:solidFill>
                            <a:srgbClr val="2B3E4D"/>
                          </a:solidFill>
                          <a:effectLst/>
                          <a:latin typeface="Times New Roman" charset="0"/>
                          <a:ea typeface="ＭＳ Ｐゴシック" charset="-128"/>
                          <a:cs typeface="ＭＳ Ｐゴシック" charset="-128"/>
                        </a:rPr>
                        <a:t>centred</a:t>
                      </a:r>
                      <a:endParaRPr kumimoji="0" lang="en-US" sz="2800" b="1" i="0" u="none" strike="noStrike" cap="none" normalizeH="0" baseline="0" dirty="0">
                        <a:ln>
                          <a:noFill/>
                        </a:ln>
                        <a:solidFill>
                          <a:srgbClr val="2B3E4D"/>
                        </a:solidFill>
                        <a:effectLst/>
                        <a:latin typeface="Times New Roman" charset="0"/>
                        <a:ea typeface="ＭＳ Ｐゴシック" charset="-128"/>
                        <a:cs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2B3E4D"/>
                          </a:solidFill>
                          <a:effectLst/>
                          <a:latin typeface="Times New Roman" charset="0"/>
                          <a:ea typeface="ＭＳ Ｐゴシック" charset="-128"/>
                          <a:cs typeface="ＭＳ Ｐゴシック" charset="-128"/>
                        </a:rPr>
                        <a:t>Student-centred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69279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dirty="0">
                          <a:ln>
                            <a:noFill/>
                          </a:ln>
                          <a:solidFill>
                            <a:schemeClr val="tx1"/>
                          </a:solidFill>
                          <a:effectLst/>
                          <a:latin typeface="Times New Roman" charset="0"/>
                          <a:ea typeface="ＭＳ Ｐゴシック" charset="-128"/>
                          <a:cs typeface="ＭＳ Ｐゴシック" charset="-128"/>
                        </a:rPr>
                        <a:t>abstract, symbolic </a:t>
                      </a:r>
                    </a:p>
                    <a:p>
                      <a:pPr marL="0" marR="0" lvl="0" indent="0" algn="l" defTabSz="914400" rtl="0" eaLnBrk="1" fontAlgn="base" latinLnBrk="0" hangingPunct="1">
                        <a:lnSpc>
                          <a:spcPct val="80000"/>
                        </a:lnSpc>
                        <a:spcBef>
                          <a:spcPct val="20000"/>
                        </a:spcBef>
                        <a:spcAft>
                          <a:spcPct val="0"/>
                        </a:spcAft>
                        <a:buClrTx/>
                        <a:buSzTx/>
                        <a:buFontTx/>
                        <a:buNone/>
                        <a:tabLst/>
                      </a:pPr>
                      <a:endParaRPr kumimoji="0" lang="en-AU" sz="2000" b="0" i="0" u="none" strike="noStrike" cap="none" normalizeH="0" baseline="0" dirty="0">
                        <a:ln>
                          <a:noFill/>
                        </a:ln>
                        <a:solidFill>
                          <a:schemeClr val="tx1"/>
                        </a:solidFill>
                        <a:effectLst/>
                        <a:latin typeface="Times New Roman" charset="0"/>
                        <a:ea typeface="ＭＳ Ｐゴシック" charset="-128"/>
                        <a:cs typeface="ＭＳ Ｐゴシック" charset="-128"/>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dirty="0">
                          <a:ln>
                            <a:noFill/>
                          </a:ln>
                          <a:solidFill>
                            <a:schemeClr val="tx1"/>
                          </a:solidFill>
                          <a:effectLst/>
                          <a:latin typeface="Times New Roman" charset="0"/>
                          <a:ea typeface="ＭＳ Ｐゴシック" charset="-128"/>
                          <a:cs typeface="ＭＳ Ｐゴシック" charset="-128"/>
                        </a:rPr>
                        <a:t>symbolic reasoning</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dirty="0">
                          <a:ln>
                            <a:noFill/>
                          </a:ln>
                          <a:solidFill>
                            <a:schemeClr val="tx1"/>
                          </a:solidFill>
                          <a:effectLst/>
                          <a:latin typeface="Times New Roman" charset="0"/>
                          <a:ea typeface="ＭＳ Ｐゴシック" charset="-128"/>
                          <a:cs typeface="ＭＳ Ｐゴシック" charset="-128"/>
                        </a:rPr>
                        <a:t>theoretical</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dirty="0">
                          <a:ln>
                            <a:noFill/>
                          </a:ln>
                          <a:solidFill>
                            <a:schemeClr val="tx1"/>
                          </a:solidFill>
                          <a:effectLst/>
                          <a:latin typeface="Times New Roman" charset="0"/>
                          <a:ea typeface="ＭＳ Ｐゴシック" charset="-128"/>
                          <a:cs typeface="ＭＳ Ｐゴシック" charset="-128"/>
                        </a:rPr>
                        <a:t>disembodied</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dirty="0">
                          <a:ln>
                            <a:noFill/>
                          </a:ln>
                          <a:solidFill>
                            <a:schemeClr val="tx1"/>
                          </a:solidFill>
                          <a:effectLst/>
                          <a:latin typeface="Times New Roman" charset="0"/>
                          <a:ea typeface="ＭＳ Ｐゴシック" charset="-128"/>
                          <a:cs typeface="ＭＳ Ｐゴシック" charset="-128"/>
                        </a:rPr>
                        <a:t>conceptual, memorial</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dirty="0">
                          <a:ln>
                            <a:noFill/>
                          </a:ln>
                          <a:solidFill>
                            <a:schemeClr val="tx1"/>
                          </a:solidFill>
                          <a:effectLst/>
                          <a:latin typeface="Times New Roman" charset="0"/>
                          <a:ea typeface="ＭＳ Ｐゴシック" charset="-128"/>
                          <a:cs typeface="ＭＳ Ｐゴシック" charset="-128"/>
                        </a:rPr>
                        <a:t>decontextualized</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dirty="0">
                          <a:ln>
                            <a:noFill/>
                          </a:ln>
                          <a:solidFill>
                            <a:schemeClr val="tx1"/>
                          </a:solidFill>
                          <a:effectLst/>
                          <a:latin typeface="Times New Roman" charset="0"/>
                          <a:ea typeface="ＭＳ Ｐゴシック" charset="-128"/>
                          <a:cs typeface="ＭＳ Ｐゴシック" charset="-128"/>
                        </a:rPr>
                        <a:t>idealist, rational</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dirty="0">
                          <a:ln>
                            <a:noFill/>
                          </a:ln>
                          <a:solidFill>
                            <a:schemeClr val="tx1"/>
                          </a:solidFill>
                          <a:effectLst/>
                          <a:latin typeface="Times New Roman" charset="0"/>
                          <a:ea typeface="ＭＳ Ｐゴシック" charset="-128"/>
                          <a:cs typeface="ＭＳ Ｐゴシック" charset="-128"/>
                        </a:rPr>
                        <a:t>objective, stable, fixed</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dirty="0">
                          <a:ln>
                            <a:noFill/>
                          </a:ln>
                          <a:solidFill>
                            <a:schemeClr val="tx1"/>
                          </a:solidFill>
                          <a:effectLst/>
                          <a:latin typeface="Times New Roman" charset="0"/>
                          <a:ea typeface="ＭＳ Ｐゴシック" charset="-128"/>
                          <a:cs typeface="ＭＳ Ｐゴシック" charset="-128"/>
                        </a:rPr>
                        <a:t>laboratory</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dirty="0">
                          <a:ln>
                            <a:noFill/>
                          </a:ln>
                          <a:solidFill>
                            <a:schemeClr val="tx1"/>
                          </a:solidFill>
                          <a:effectLst/>
                          <a:latin typeface="Times New Roman" charset="0"/>
                          <a:ea typeface="ＭＳ Ｐゴシック" charset="-128"/>
                          <a:cs typeface="ＭＳ Ｐゴシック" charset="-128"/>
                        </a:rPr>
                        <a:t>objective, </a:t>
                      </a:r>
                      <a:r>
                        <a:rPr kumimoji="0" lang="en-AU" sz="2000" b="0" i="0" u="none" strike="noStrike" cap="none" normalizeH="0" baseline="0" dirty="0" err="1">
                          <a:ln>
                            <a:noFill/>
                          </a:ln>
                          <a:solidFill>
                            <a:schemeClr val="tx1"/>
                          </a:solidFill>
                          <a:effectLst/>
                          <a:latin typeface="Times New Roman" charset="0"/>
                          <a:ea typeface="ＭＳ Ｐゴシック" charset="-128"/>
                          <a:cs typeface="ＭＳ Ｐゴシック" charset="-128"/>
                        </a:rPr>
                        <a:t>modelable</a:t>
                      </a:r>
                      <a:endParaRPr kumimoji="0" lang="en-US" sz="2000" b="0" i="0" u="none" strike="noStrike" cap="none" normalizeH="0" baseline="0" dirty="0">
                        <a:ln>
                          <a:noFill/>
                        </a:ln>
                        <a:solidFill>
                          <a:schemeClr val="tx1"/>
                        </a:solidFill>
                        <a:effectLst/>
                        <a:latin typeface="Times New Roman" charset="0"/>
                        <a:ea typeface="ＭＳ Ｐゴシック" charset="-128"/>
                        <a:cs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dirty="0">
                          <a:ln>
                            <a:noFill/>
                          </a:ln>
                          <a:solidFill>
                            <a:schemeClr val="tx1"/>
                          </a:solidFill>
                          <a:effectLst/>
                          <a:latin typeface="Times New Roman" charset="0"/>
                          <a:ea typeface="ＭＳ Ｐゴシック" charset="-128"/>
                          <a:cs typeface="ＭＳ Ｐゴシック" charset="-128"/>
                        </a:rPr>
                        <a:t>contextualized, authentic, experiential</a:t>
                      </a:r>
                    </a:p>
                    <a:p>
                      <a:pPr marL="0" marR="0" lvl="0" indent="0" algn="r"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dirty="0">
                          <a:ln>
                            <a:noFill/>
                          </a:ln>
                          <a:solidFill>
                            <a:schemeClr val="tx1"/>
                          </a:solidFill>
                          <a:effectLst/>
                          <a:latin typeface="Times New Roman" charset="0"/>
                          <a:ea typeface="ＭＳ Ｐゴシック" charset="-128"/>
                          <a:cs typeface="ＭＳ Ｐゴシック" charset="-128"/>
                        </a:rPr>
                        <a:t>situated learning</a:t>
                      </a:r>
                    </a:p>
                    <a:p>
                      <a:pPr marL="0" marR="0" lvl="0" indent="0" algn="r"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dirty="0">
                          <a:ln>
                            <a:noFill/>
                          </a:ln>
                          <a:solidFill>
                            <a:schemeClr val="tx1"/>
                          </a:solidFill>
                          <a:effectLst/>
                          <a:latin typeface="Times New Roman" charset="0"/>
                          <a:ea typeface="ＭＳ Ｐゴシック" charset="-128"/>
                          <a:cs typeface="ＭＳ Ｐゴシック" charset="-128"/>
                        </a:rPr>
                        <a:t>everyday</a:t>
                      </a:r>
                    </a:p>
                    <a:p>
                      <a:pPr marL="0" marR="0" lvl="0" indent="0" algn="r"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dirty="0">
                          <a:ln>
                            <a:noFill/>
                          </a:ln>
                          <a:solidFill>
                            <a:schemeClr val="tx1"/>
                          </a:solidFill>
                          <a:effectLst/>
                          <a:latin typeface="Times New Roman" charset="0"/>
                          <a:ea typeface="ＭＳ Ｐゴシック" charset="-128"/>
                          <a:cs typeface="ＭＳ Ｐゴシック" charset="-128"/>
                        </a:rPr>
                        <a:t>experiential</a:t>
                      </a:r>
                    </a:p>
                    <a:p>
                      <a:pPr marL="0" marR="0" lvl="0" indent="0" algn="r"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dirty="0">
                          <a:ln>
                            <a:noFill/>
                          </a:ln>
                          <a:solidFill>
                            <a:schemeClr val="tx1"/>
                          </a:solidFill>
                          <a:effectLst/>
                          <a:latin typeface="Times New Roman" charset="0"/>
                          <a:ea typeface="ＭＳ Ｐゴシック" charset="-128"/>
                          <a:cs typeface="ＭＳ Ｐゴシック" charset="-128"/>
                        </a:rPr>
                        <a:t>perceptual</a:t>
                      </a:r>
                    </a:p>
                    <a:p>
                      <a:pPr marL="0" marR="0" lvl="0" indent="0" algn="r"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dirty="0">
                          <a:ln>
                            <a:noFill/>
                          </a:ln>
                          <a:solidFill>
                            <a:schemeClr val="tx1"/>
                          </a:solidFill>
                          <a:effectLst/>
                          <a:latin typeface="Times New Roman" charset="0"/>
                          <a:ea typeface="ＭＳ Ｐゴシック" charset="-128"/>
                          <a:cs typeface="ＭＳ Ｐゴシック" charset="-128"/>
                        </a:rPr>
                        <a:t>embedded in experience</a:t>
                      </a:r>
                    </a:p>
                    <a:p>
                      <a:pPr marL="0" marR="0" lvl="0" indent="0" algn="r"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dirty="0">
                          <a:ln>
                            <a:noFill/>
                          </a:ln>
                          <a:solidFill>
                            <a:schemeClr val="tx1"/>
                          </a:solidFill>
                          <a:effectLst/>
                          <a:latin typeface="Times New Roman" charset="0"/>
                          <a:ea typeface="ＭＳ Ｐゴシック" charset="-128"/>
                          <a:cs typeface="ＭＳ Ｐゴシック" charset="-128"/>
                        </a:rPr>
                        <a:t>pragmatist</a:t>
                      </a:r>
                    </a:p>
                    <a:p>
                      <a:pPr marL="0" marR="0" lvl="0" indent="0" algn="r"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dirty="0">
                          <a:ln>
                            <a:noFill/>
                          </a:ln>
                          <a:solidFill>
                            <a:schemeClr val="tx1"/>
                          </a:solidFill>
                          <a:effectLst/>
                          <a:latin typeface="Times New Roman" charset="0"/>
                          <a:ea typeface="ＭＳ Ｐゴシック" charset="-128"/>
                          <a:cs typeface="ＭＳ Ｐゴシック" charset="-128"/>
                        </a:rPr>
                        <a:t>subjective, contextualized, fluid</a:t>
                      </a:r>
                    </a:p>
                    <a:p>
                      <a:pPr marL="0" marR="0" lvl="0" indent="0" algn="r"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dirty="0">
                          <a:ln>
                            <a:noFill/>
                          </a:ln>
                          <a:solidFill>
                            <a:schemeClr val="tx1"/>
                          </a:solidFill>
                          <a:effectLst/>
                          <a:latin typeface="Times New Roman" charset="0"/>
                          <a:ea typeface="ＭＳ Ｐゴシック" charset="-128"/>
                          <a:cs typeface="ＭＳ Ｐゴシック" charset="-128"/>
                        </a:rPr>
                        <a:t>in situ</a:t>
                      </a:r>
                    </a:p>
                    <a:p>
                      <a:pPr marL="0" marR="0" lvl="0" indent="0" algn="r"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dirty="0">
                          <a:ln>
                            <a:noFill/>
                          </a:ln>
                          <a:solidFill>
                            <a:schemeClr val="tx1"/>
                          </a:solidFill>
                          <a:effectLst/>
                          <a:latin typeface="Times New Roman" charset="0"/>
                          <a:ea typeface="ＭＳ Ｐゴシック" charset="-128"/>
                          <a:cs typeface="ＭＳ Ｐゴシック" charset="-128"/>
                        </a:rPr>
                        <a:t>experiential, interpretive</a:t>
                      </a:r>
                      <a:endParaRPr kumimoji="0" lang="en-US" sz="2000" b="0" i="0" u="none" strike="noStrike" cap="none" normalizeH="0" baseline="0" dirty="0">
                        <a:ln>
                          <a:noFill/>
                        </a:ln>
                        <a:solidFill>
                          <a:schemeClr val="tx1"/>
                        </a:solidFill>
                        <a:effectLst/>
                        <a:latin typeface="Times New Roman" charset="0"/>
                        <a:ea typeface="ＭＳ Ｐゴシック" charset="-128"/>
                        <a:cs typeface="ＭＳ Ｐゴシック" charset="-128"/>
                      </a:endParaRP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200" b="0" i="0" u="sng" strike="noStrike" cap="none" normalizeH="0" baseline="0" dirty="0">
                        <a:ln>
                          <a:noFill/>
                        </a:ln>
                        <a:solidFill>
                          <a:srgbClr val="2B3E4D"/>
                        </a:solidFill>
                        <a:effectLst/>
                        <a:latin typeface="Times New Roman"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203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sng" strike="noStrike" cap="none" normalizeH="0" baseline="0" dirty="0" smtClean="0">
                          <a:ln>
                            <a:noFill/>
                          </a:ln>
                          <a:solidFill>
                            <a:srgbClr val="2B3E4D"/>
                          </a:solidFill>
                          <a:effectLst/>
                          <a:latin typeface="Times New Roman" charset="0"/>
                          <a:ea typeface="ＭＳ Ｐゴシック" charset="-128"/>
                          <a:cs typeface="ＭＳ Ｐゴシック" charset="-128"/>
                        </a:rPr>
                        <a:t>Abstract</a:t>
                      </a:r>
                      <a:endParaRPr kumimoji="0" lang="en-US" sz="2400" b="0" i="0" u="sng" strike="noStrike" cap="none" normalizeH="0" baseline="0" dirty="0">
                        <a:ln>
                          <a:noFill/>
                        </a:ln>
                        <a:solidFill>
                          <a:srgbClr val="2B3E4D"/>
                        </a:solidFill>
                        <a:effectLst/>
                        <a:latin typeface="Times New Roman" charset="0"/>
                        <a:ea typeface="ＭＳ Ｐゴシック" charset="-128"/>
                        <a:cs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400" b="0" i="0" u="sng" strike="noStrike" cap="none" normalizeH="0" baseline="0" dirty="0" smtClean="0">
                          <a:ln>
                            <a:noFill/>
                          </a:ln>
                          <a:solidFill>
                            <a:srgbClr val="2B3E4D"/>
                          </a:solidFill>
                          <a:effectLst/>
                          <a:latin typeface="Times New Roman" charset="0"/>
                          <a:ea typeface="ＭＳ Ｐゴシック" charset="-128"/>
                          <a:cs typeface="ＭＳ Ｐゴシック" charset="-128"/>
                        </a:rPr>
                        <a:t>Concrete</a:t>
                      </a:r>
                      <a:endParaRPr kumimoji="0" lang="en-US" sz="2400" b="0" i="0" u="sng" strike="noStrike" cap="none" normalizeH="0" baseline="0" dirty="0">
                        <a:ln>
                          <a:noFill/>
                        </a:ln>
                        <a:solidFill>
                          <a:srgbClr val="2B3E4D"/>
                        </a:solidFill>
                        <a:effectLst/>
                        <a:latin typeface="Times New Roman"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9"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endParaRPr lang="en-US"/>
          </a:p>
        </p:txBody>
      </p:sp>
      <p:sp>
        <p:nvSpPr>
          <p:cNvPr id="43011"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63BF563C-EB9B-444E-9B05-1C48F29E6A92}" type="slidenum">
              <a:rPr lang="en-US"/>
              <a:pPr>
                <a:defRPr/>
              </a:pPr>
              <a:t>23</a:t>
            </a:fld>
            <a:endParaRPr lang="en-US" dirty="0"/>
          </a:p>
        </p:txBody>
      </p:sp>
      <p:sp>
        <p:nvSpPr>
          <p:cNvPr id="43014" name="Text Box 4"/>
          <p:cNvSpPr txBox="1">
            <a:spLocks noChangeArrowheads="1"/>
          </p:cNvSpPr>
          <p:nvPr/>
        </p:nvSpPr>
        <p:spPr bwMode="auto">
          <a:xfrm>
            <a:off x="0" y="3513138"/>
            <a:ext cx="1127125" cy="646112"/>
          </a:xfrm>
          <a:prstGeom prst="rect">
            <a:avLst/>
          </a:prstGeom>
          <a:noFill/>
          <a:ln w="9525">
            <a:noFill/>
            <a:miter lim="800000"/>
            <a:headEnd/>
            <a:tailEnd/>
          </a:ln>
        </p:spPr>
        <p:txBody>
          <a:bodyPr>
            <a:prstTxWarp prst="textNoShape">
              <a:avLst/>
            </a:prstTxWarp>
            <a:spAutoFit/>
          </a:bodyPr>
          <a:lstStyle/>
          <a:p>
            <a:pPr marL="100013"/>
            <a:r>
              <a:rPr lang="en-US" b="1">
                <a:solidFill>
                  <a:schemeClr val="bg1"/>
                </a:solidFill>
                <a:latin typeface="Times New Roman" charset="0"/>
              </a:rPr>
              <a:t>Internal</a:t>
            </a:r>
          </a:p>
          <a:p>
            <a:pPr marL="100013"/>
            <a:r>
              <a:rPr lang="en-US" b="1">
                <a:solidFill>
                  <a:schemeClr val="bg1"/>
                </a:solidFill>
                <a:latin typeface="Times New Roman" charset="0"/>
              </a:rPr>
              <a:t>relations</a:t>
            </a:r>
            <a:endParaRPr lang="en-US"/>
          </a:p>
        </p:txBody>
      </p:sp>
      <p:graphicFrame>
        <p:nvGraphicFramePr>
          <p:cNvPr id="8" name="Group 124"/>
          <p:cNvGraphicFramePr>
            <a:graphicFrameLocks noGrp="1"/>
          </p:cNvGraphicFramePr>
          <p:nvPr>
            <p:extLst>
              <p:ext uri="{D42A27DB-BD31-4B8C-83A1-F6EECF244321}">
                <p14:modId xmlns:p14="http://schemas.microsoft.com/office/powerpoint/2010/main" val="2531457259"/>
              </p:ext>
            </p:extLst>
          </p:nvPr>
        </p:nvGraphicFramePr>
        <p:xfrm>
          <a:off x="1270000" y="161925"/>
          <a:ext cx="7619389" cy="5380352"/>
        </p:xfrm>
        <a:graphic>
          <a:graphicData uri="http://schemas.openxmlformats.org/drawingml/2006/table">
            <a:tbl>
              <a:tblPr/>
              <a:tblGrid>
                <a:gridCol w="3891623"/>
                <a:gridCol w="3727766"/>
              </a:tblGrid>
              <a:tr h="60854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2B3E4D"/>
                          </a:solidFill>
                          <a:effectLst/>
                          <a:latin typeface="Times New Roman" charset="0"/>
                          <a:ea typeface="ＭＳ Ｐゴシック" charset="-128"/>
                          <a:cs typeface="ＭＳ Ｐゴシック" charset="-128"/>
                        </a:rPr>
                        <a:t>Teacher-centred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2B3E4D"/>
                          </a:solidFill>
                          <a:effectLst/>
                          <a:latin typeface="Times New Roman" charset="0"/>
                          <a:ea typeface="ＭＳ Ｐゴシック" charset="-128"/>
                          <a:cs typeface="ＭＳ Ｐゴシック" charset="-128"/>
                        </a:rPr>
                        <a:t>Student-centred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22278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a:ln>
                            <a:noFill/>
                          </a:ln>
                          <a:solidFill>
                            <a:schemeClr val="tx1"/>
                          </a:solidFill>
                          <a:effectLst/>
                          <a:latin typeface="Times New Roman" charset="0"/>
                          <a:ea typeface="ＭＳ Ｐゴシック" charset="-128"/>
                          <a:cs typeface="ＭＳ Ｐゴシック" charset="-128"/>
                        </a:rPr>
                        <a:t>receptive, reproductive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a:ln>
                            <a:noFill/>
                          </a:ln>
                          <a:solidFill>
                            <a:schemeClr val="tx1"/>
                          </a:solidFill>
                          <a:effectLst/>
                          <a:latin typeface="Times New Roman" charset="0"/>
                          <a:ea typeface="ＭＳ Ｐゴシック" charset="-128"/>
                          <a:cs typeface="ＭＳ Ｐゴシック" charset="-128"/>
                        </a:rPr>
                        <a:t>transmission / acquisition</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a:ln>
                            <a:noFill/>
                          </a:ln>
                          <a:solidFill>
                            <a:schemeClr val="tx1"/>
                          </a:solidFill>
                          <a:effectLst/>
                          <a:latin typeface="Times New Roman" charset="0"/>
                          <a:ea typeface="ＭＳ Ｐゴシック" charset="-128"/>
                          <a:cs typeface="ＭＳ Ｐゴシック" charset="-128"/>
                        </a:rPr>
                        <a:t>directed</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a:ln>
                            <a:noFill/>
                          </a:ln>
                          <a:solidFill>
                            <a:schemeClr val="tx1"/>
                          </a:solidFill>
                          <a:effectLst/>
                          <a:latin typeface="Times New Roman" charset="0"/>
                          <a:ea typeface="ＭＳ Ｐゴシック" charset="-128"/>
                          <a:cs typeface="ＭＳ Ｐゴシック" charset="-128"/>
                        </a:rPr>
                        <a:t>compliant </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a:ln>
                            <a:noFill/>
                          </a:ln>
                          <a:solidFill>
                            <a:schemeClr val="tx1"/>
                          </a:solidFill>
                          <a:effectLst/>
                          <a:latin typeface="Times New Roman" charset="0"/>
                          <a:ea typeface="ＭＳ Ｐゴシック" charset="-128"/>
                          <a:cs typeface="ＭＳ Ｐゴシック" charset="-128"/>
                        </a:rPr>
                        <a:t>reductionist</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a:ln>
                            <a:noFill/>
                          </a:ln>
                          <a:solidFill>
                            <a:schemeClr val="tx1"/>
                          </a:solidFill>
                          <a:effectLst/>
                          <a:latin typeface="Times New Roman" charset="0"/>
                          <a:ea typeface="ＭＳ Ｐゴシック" charset="-128"/>
                          <a:cs typeface="ＭＳ Ｐゴシック" charset="-128"/>
                        </a:rPr>
                        <a:t>encoding, retention, retrieval</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a:ln>
                            <a:noFill/>
                          </a:ln>
                          <a:solidFill>
                            <a:schemeClr val="tx1"/>
                          </a:solidFill>
                          <a:effectLst/>
                          <a:latin typeface="Times New Roman" charset="0"/>
                          <a:ea typeface="ＭＳ Ｐゴシック" charset="-128"/>
                          <a:cs typeface="ＭＳ Ｐゴシック" charset="-128"/>
                        </a:rPr>
                        <a:t>objective, stable, fixed</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a:ln>
                            <a:noFill/>
                          </a:ln>
                          <a:solidFill>
                            <a:schemeClr val="tx1"/>
                          </a:solidFill>
                          <a:effectLst/>
                          <a:latin typeface="Times New Roman" charset="0"/>
                          <a:ea typeface="ＭＳ Ｐゴシック" charset="-128"/>
                          <a:cs typeface="ＭＳ Ｐゴシック" charset="-128"/>
                        </a:rPr>
                        <a:t>symbol processor</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a:ln>
                            <a:noFill/>
                          </a:ln>
                          <a:solidFill>
                            <a:schemeClr val="tx1"/>
                          </a:solidFill>
                          <a:effectLst/>
                          <a:latin typeface="Times New Roman" charset="0"/>
                          <a:ea typeface="ＭＳ Ｐゴシック" charset="-128"/>
                          <a:cs typeface="ＭＳ Ｐゴシック" charset="-128"/>
                        </a:rPr>
                        <a:t>well-structured</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a:ln>
                            <a:noFill/>
                          </a:ln>
                          <a:solidFill>
                            <a:schemeClr val="tx1"/>
                          </a:solidFill>
                          <a:effectLst/>
                          <a:latin typeface="Times New Roman" charset="0"/>
                          <a:ea typeface="ＭＳ Ｐゴシック" charset="-128"/>
                          <a:cs typeface="ＭＳ Ｐゴシック" charset="-128"/>
                        </a:rPr>
                        <a:t>mastery, performance</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a:ln>
                          <a:noFill/>
                        </a:ln>
                        <a:solidFill>
                          <a:srgbClr val="2B3E4D"/>
                        </a:solidFill>
                        <a:effectLst/>
                        <a:latin typeface="Times New Roman" charset="0"/>
                        <a:ea typeface="ＭＳ Ｐゴシック" charset="-128"/>
                        <a:cs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a:ln>
                            <a:noFill/>
                          </a:ln>
                          <a:solidFill>
                            <a:schemeClr val="tx1"/>
                          </a:solidFill>
                          <a:effectLst/>
                          <a:latin typeface="Times New Roman" charset="0"/>
                          <a:ea typeface="ＭＳ Ｐゴシック" charset="-128"/>
                          <a:cs typeface="ＭＳ Ｐゴシック" charset="-128"/>
                        </a:rPr>
                        <a:t>constructive</a:t>
                      </a:r>
                    </a:p>
                    <a:p>
                      <a:pPr marL="0" marR="0" lvl="0" indent="0" algn="r"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a:ln>
                            <a:noFill/>
                          </a:ln>
                          <a:solidFill>
                            <a:schemeClr val="tx1"/>
                          </a:solidFill>
                          <a:effectLst/>
                          <a:latin typeface="Times New Roman" charset="0"/>
                          <a:ea typeface="ＭＳ Ｐゴシック" charset="-128"/>
                          <a:cs typeface="ＭＳ Ｐゴシック" charset="-128"/>
                        </a:rPr>
                        <a:t>interpretation, construction</a:t>
                      </a:r>
                    </a:p>
                    <a:p>
                      <a:pPr marL="0" marR="0" lvl="0" indent="0" algn="r"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a:ln>
                            <a:noFill/>
                          </a:ln>
                          <a:solidFill>
                            <a:schemeClr val="tx1"/>
                          </a:solidFill>
                          <a:effectLst/>
                          <a:latin typeface="Times New Roman" charset="0"/>
                          <a:ea typeface="ＭＳ Ｐゴシック" charset="-128"/>
                          <a:cs typeface="ＭＳ Ｐゴシック" charset="-128"/>
                        </a:rPr>
                        <a:t>intentional</a:t>
                      </a:r>
                    </a:p>
                    <a:p>
                      <a:pPr marL="0" marR="0" lvl="0" indent="0" algn="r"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a:ln>
                            <a:noFill/>
                          </a:ln>
                          <a:solidFill>
                            <a:schemeClr val="tx1"/>
                          </a:solidFill>
                          <a:effectLst/>
                          <a:latin typeface="Times New Roman" charset="0"/>
                          <a:ea typeface="ＭＳ Ｐゴシック" charset="-128"/>
                          <a:cs typeface="ＭＳ Ｐゴシック" charset="-128"/>
                        </a:rPr>
                        <a:t>self-regulated</a:t>
                      </a:r>
                    </a:p>
                    <a:p>
                      <a:pPr marL="0" marR="0" lvl="0" indent="0" algn="r"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a:ln>
                            <a:noFill/>
                          </a:ln>
                          <a:solidFill>
                            <a:schemeClr val="tx1"/>
                          </a:solidFill>
                          <a:effectLst/>
                          <a:latin typeface="Times New Roman" charset="0"/>
                          <a:ea typeface="ＭＳ Ｐゴシック" charset="-128"/>
                          <a:cs typeface="ＭＳ Ｐゴシック" charset="-128"/>
                        </a:rPr>
                        <a:t>complex, self-organizing</a:t>
                      </a:r>
                    </a:p>
                    <a:p>
                      <a:pPr marL="0" marR="0" lvl="0" indent="0" algn="r"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a:ln>
                            <a:noFill/>
                          </a:ln>
                          <a:solidFill>
                            <a:schemeClr val="tx1"/>
                          </a:solidFill>
                          <a:effectLst/>
                          <a:latin typeface="Times New Roman" charset="0"/>
                          <a:ea typeface="ＭＳ Ｐゴシック" charset="-128"/>
                          <a:cs typeface="ＭＳ Ｐゴシック" charset="-128"/>
                        </a:rPr>
                        <a:t>articulation and reflection</a:t>
                      </a:r>
                    </a:p>
                    <a:p>
                      <a:pPr marL="0" marR="0" lvl="0" indent="0" algn="r"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a:ln>
                            <a:noFill/>
                          </a:ln>
                          <a:solidFill>
                            <a:schemeClr val="tx1"/>
                          </a:solidFill>
                          <a:effectLst/>
                          <a:latin typeface="Times New Roman" charset="0"/>
                          <a:ea typeface="ＭＳ Ｐゴシック" charset="-128"/>
                          <a:cs typeface="ＭＳ Ｐゴシック" charset="-128"/>
                        </a:rPr>
                        <a:t>subjective, contextualized, fluid</a:t>
                      </a:r>
                    </a:p>
                    <a:p>
                      <a:pPr marL="0" marR="0" lvl="0" indent="0" algn="r"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a:ln>
                            <a:noFill/>
                          </a:ln>
                          <a:solidFill>
                            <a:schemeClr val="tx1"/>
                          </a:solidFill>
                          <a:effectLst/>
                          <a:latin typeface="Times New Roman" charset="0"/>
                          <a:ea typeface="ＭＳ Ｐゴシック" charset="-128"/>
                          <a:cs typeface="ＭＳ Ｐゴシック" charset="-128"/>
                        </a:rPr>
                        <a:t>symbol builder</a:t>
                      </a:r>
                    </a:p>
                    <a:p>
                      <a:pPr marL="0" marR="0" lvl="0" indent="0" algn="r"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a:ln>
                            <a:noFill/>
                          </a:ln>
                          <a:solidFill>
                            <a:schemeClr val="tx1"/>
                          </a:solidFill>
                          <a:effectLst/>
                          <a:latin typeface="Times New Roman" charset="0"/>
                          <a:ea typeface="ＭＳ Ｐゴシック" charset="-128"/>
                          <a:cs typeface="ＭＳ Ｐゴシック" charset="-128"/>
                        </a:rPr>
                        <a:t>ill-structured</a:t>
                      </a:r>
                    </a:p>
                    <a:p>
                      <a:pPr marL="0" marR="0" lvl="0" indent="0" algn="r"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a:ln>
                            <a:noFill/>
                          </a:ln>
                          <a:solidFill>
                            <a:schemeClr val="tx1"/>
                          </a:solidFill>
                          <a:effectLst/>
                          <a:latin typeface="Times New Roman" charset="0"/>
                          <a:ea typeface="ＭＳ Ｐゴシック" charset="-128"/>
                          <a:cs typeface="ＭＳ Ｐゴシック" charset="-128"/>
                        </a:rPr>
                        <a:t>meaning making</a:t>
                      </a:r>
                      <a:endParaRPr kumimoji="0" lang="en-US" sz="2000" b="0" i="0" u="none" strike="noStrike" cap="none" normalizeH="0" baseline="0">
                        <a:ln>
                          <a:noFill/>
                        </a:ln>
                        <a:solidFill>
                          <a:srgbClr val="2B3E4D"/>
                        </a:solidFill>
                        <a:effectLst/>
                        <a:latin typeface="Times New Roman"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4901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sng" strike="noStrike" cap="none" normalizeH="0" baseline="0" dirty="0" smtClean="0">
                          <a:ln>
                            <a:noFill/>
                          </a:ln>
                          <a:solidFill>
                            <a:srgbClr val="2B3E4D"/>
                          </a:solidFill>
                          <a:effectLst/>
                          <a:latin typeface="Times New Roman" charset="0"/>
                          <a:ea typeface="ＭＳ Ｐゴシック" charset="-128"/>
                          <a:cs typeface="ＭＳ Ｐゴシック" charset="-128"/>
                        </a:rPr>
                        <a:t>Structure</a:t>
                      </a:r>
                      <a:endParaRPr kumimoji="0" lang="en-US" sz="2800" b="0" i="0" u="sng" strike="noStrike" cap="none" normalizeH="0" baseline="0" dirty="0">
                        <a:ln>
                          <a:noFill/>
                        </a:ln>
                        <a:solidFill>
                          <a:srgbClr val="2B3E4D"/>
                        </a:solidFill>
                        <a:effectLst/>
                        <a:latin typeface="Times New Roman" charset="0"/>
                        <a:ea typeface="ＭＳ Ｐゴシック" charset="-128"/>
                        <a:cs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800" b="0" i="0" u="sng" strike="noStrike" cap="none" normalizeH="0" baseline="0" dirty="0" smtClean="0">
                          <a:ln>
                            <a:noFill/>
                          </a:ln>
                          <a:solidFill>
                            <a:srgbClr val="2B3E4D"/>
                          </a:solidFill>
                          <a:effectLst/>
                          <a:latin typeface="Times New Roman" charset="0"/>
                          <a:ea typeface="ＭＳ Ｐゴシック" charset="-128"/>
                          <a:cs typeface="ＭＳ Ｐゴシック" charset="-128"/>
                        </a:rPr>
                        <a:t>Agency</a:t>
                      </a:r>
                      <a:endParaRPr kumimoji="0" lang="en-US" sz="2800" b="0" i="0" u="sng" strike="noStrike" cap="none" normalizeH="0" baseline="0" dirty="0">
                        <a:ln>
                          <a:noFill/>
                        </a:ln>
                        <a:solidFill>
                          <a:srgbClr val="2B3E4D"/>
                        </a:solidFill>
                        <a:effectLst/>
                        <a:latin typeface="Times New Roman"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9"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endParaRPr lang="en-US"/>
          </a:p>
        </p:txBody>
      </p:sp>
      <p:sp>
        <p:nvSpPr>
          <p:cNvPr id="44035"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77E1A3D6-E79C-B04D-A6C7-47569BCEEE9C}" type="slidenum">
              <a:rPr lang="en-US"/>
              <a:pPr>
                <a:defRPr/>
              </a:pPr>
              <a:t>24</a:t>
            </a:fld>
            <a:endParaRPr lang="en-US" dirty="0"/>
          </a:p>
        </p:txBody>
      </p:sp>
      <p:sp>
        <p:nvSpPr>
          <p:cNvPr id="44038" name="Text Box 4"/>
          <p:cNvSpPr txBox="1">
            <a:spLocks noChangeArrowheads="1"/>
          </p:cNvSpPr>
          <p:nvPr/>
        </p:nvSpPr>
        <p:spPr bwMode="auto">
          <a:xfrm>
            <a:off x="0" y="3513138"/>
            <a:ext cx="1127125" cy="646112"/>
          </a:xfrm>
          <a:prstGeom prst="rect">
            <a:avLst/>
          </a:prstGeom>
          <a:noFill/>
          <a:ln w="9525">
            <a:noFill/>
            <a:miter lim="800000"/>
            <a:headEnd/>
            <a:tailEnd/>
          </a:ln>
        </p:spPr>
        <p:txBody>
          <a:bodyPr>
            <a:prstTxWarp prst="textNoShape">
              <a:avLst/>
            </a:prstTxWarp>
            <a:spAutoFit/>
          </a:bodyPr>
          <a:lstStyle/>
          <a:p>
            <a:pPr marL="100013"/>
            <a:r>
              <a:rPr lang="en-US" b="1">
                <a:solidFill>
                  <a:schemeClr val="bg1"/>
                </a:solidFill>
                <a:latin typeface="Times New Roman" charset="0"/>
              </a:rPr>
              <a:t>Internal</a:t>
            </a:r>
          </a:p>
          <a:p>
            <a:pPr marL="100013"/>
            <a:r>
              <a:rPr lang="en-US" b="1">
                <a:solidFill>
                  <a:schemeClr val="bg1"/>
                </a:solidFill>
                <a:latin typeface="Times New Roman" charset="0"/>
              </a:rPr>
              <a:t>relations</a:t>
            </a:r>
            <a:endParaRPr lang="en-US"/>
          </a:p>
        </p:txBody>
      </p:sp>
      <p:graphicFrame>
        <p:nvGraphicFramePr>
          <p:cNvPr id="8" name="Group 72"/>
          <p:cNvGraphicFramePr>
            <a:graphicFrameLocks noGrp="1"/>
          </p:cNvGraphicFramePr>
          <p:nvPr/>
        </p:nvGraphicFramePr>
        <p:xfrm>
          <a:off x="1270000" y="161925"/>
          <a:ext cx="7619388" cy="5396846"/>
        </p:xfrm>
        <a:graphic>
          <a:graphicData uri="http://schemas.openxmlformats.org/drawingml/2006/table">
            <a:tbl>
              <a:tblPr/>
              <a:tblGrid>
                <a:gridCol w="3809694"/>
                <a:gridCol w="3809694"/>
              </a:tblGrid>
              <a:tr h="61453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a:ln>
                            <a:noFill/>
                          </a:ln>
                          <a:solidFill>
                            <a:srgbClr val="2B3E4D"/>
                          </a:solidFill>
                          <a:effectLst/>
                          <a:latin typeface="Times New Roman" charset="0"/>
                          <a:ea typeface="ＭＳ Ｐゴシック" charset="-128"/>
                          <a:cs typeface="ＭＳ Ｐゴシック" charset="-128"/>
                        </a:rPr>
                        <a:t>Teacher-</a:t>
                      </a:r>
                      <a:r>
                        <a:rPr kumimoji="0" lang="en-US" sz="2800" b="1" i="0" u="none" strike="noStrike" cap="none" normalizeH="0" baseline="0" dirty="0" err="1">
                          <a:ln>
                            <a:noFill/>
                          </a:ln>
                          <a:solidFill>
                            <a:srgbClr val="2B3E4D"/>
                          </a:solidFill>
                          <a:effectLst/>
                          <a:latin typeface="Times New Roman" charset="0"/>
                          <a:ea typeface="ＭＳ Ｐゴシック" charset="-128"/>
                          <a:cs typeface="ＭＳ Ｐゴシック" charset="-128"/>
                        </a:rPr>
                        <a:t>centred</a:t>
                      </a:r>
                      <a:endParaRPr kumimoji="0" lang="en-US" sz="2800" b="1" i="0" u="none" strike="noStrike" cap="none" normalizeH="0" baseline="0" dirty="0">
                        <a:ln>
                          <a:noFill/>
                        </a:ln>
                        <a:solidFill>
                          <a:srgbClr val="2B3E4D"/>
                        </a:solidFill>
                        <a:effectLst/>
                        <a:latin typeface="Times New Roman" charset="0"/>
                        <a:ea typeface="ＭＳ Ｐゴシック" charset="-128"/>
                        <a:cs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2B3E4D"/>
                          </a:solidFill>
                          <a:effectLst/>
                          <a:latin typeface="Times New Roman" charset="0"/>
                          <a:ea typeface="ＭＳ Ｐゴシック" charset="-128"/>
                          <a:cs typeface="ＭＳ Ｐゴシック" charset="-128"/>
                        </a:rPr>
                        <a:t>Student-centred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13605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a:ln>
                            <a:noFill/>
                          </a:ln>
                          <a:solidFill>
                            <a:schemeClr val="tx1"/>
                          </a:solidFill>
                          <a:effectLst/>
                          <a:latin typeface="Times New Roman" charset="0"/>
                          <a:ea typeface="ＭＳ Ｐゴシック" charset="-128"/>
                          <a:cs typeface="ＭＳ Ｐゴシック" charset="-128"/>
                        </a:rPr>
                        <a:t>individually interpreted</a:t>
                      </a:r>
                    </a:p>
                    <a:p>
                      <a:pPr marL="0" marR="0" lvl="0" indent="0" algn="l" defTabSz="914400" rtl="0" eaLnBrk="1" fontAlgn="base" latinLnBrk="0" hangingPunct="1">
                        <a:lnSpc>
                          <a:spcPct val="80000"/>
                        </a:lnSpc>
                        <a:spcBef>
                          <a:spcPct val="20000"/>
                        </a:spcBef>
                        <a:spcAft>
                          <a:spcPct val="0"/>
                        </a:spcAft>
                        <a:buClrTx/>
                        <a:buSzTx/>
                        <a:buFontTx/>
                        <a:buNone/>
                        <a:tabLst/>
                      </a:pPr>
                      <a:endParaRPr kumimoji="0" lang="en-AU" sz="2000" b="0" i="0" u="none" strike="noStrike" cap="none" normalizeH="0" baseline="0">
                        <a:ln>
                          <a:noFill/>
                        </a:ln>
                        <a:solidFill>
                          <a:schemeClr val="tx1"/>
                        </a:solidFill>
                        <a:effectLst/>
                        <a:latin typeface="Times New Roman" charset="0"/>
                        <a:ea typeface="ＭＳ Ｐゴシック" charset="-128"/>
                        <a:cs typeface="ＭＳ Ｐゴシック" charset="-128"/>
                      </a:endParaRPr>
                    </a:p>
                    <a:p>
                      <a:pPr marL="0" marR="0" lvl="0" indent="0" algn="l"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a:ln>
                            <a:noFill/>
                          </a:ln>
                          <a:solidFill>
                            <a:schemeClr val="tx1"/>
                          </a:solidFill>
                          <a:effectLst/>
                          <a:latin typeface="Times New Roman" charset="0"/>
                          <a:ea typeface="ＭＳ Ｐゴシック" charset="-128"/>
                          <a:cs typeface="ＭＳ Ｐゴシック" charset="-128"/>
                        </a:rPr>
                        <a:t>individual</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a:ln>
                            <a:noFill/>
                          </a:ln>
                          <a:solidFill>
                            <a:schemeClr val="tx1"/>
                          </a:solidFill>
                          <a:effectLst/>
                          <a:latin typeface="Times New Roman" charset="0"/>
                          <a:ea typeface="ＭＳ Ｐゴシック" charset="-128"/>
                          <a:cs typeface="ＭＳ Ｐゴシック" charset="-128"/>
                        </a:rPr>
                        <a:t>mind-centred</a:t>
                      </a:r>
                    </a:p>
                    <a:p>
                      <a:pPr marL="0" marR="0" lvl="0" indent="0" algn="l" defTabSz="914400" rtl="0" eaLnBrk="1" fontAlgn="base" latinLnBrk="0" hangingPunct="1">
                        <a:lnSpc>
                          <a:spcPct val="70000"/>
                        </a:lnSpc>
                        <a:spcBef>
                          <a:spcPct val="20000"/>
                        </a:spcBef>
                        <a:spcAft>
                          <a:spcPct val="0"/>
                        </a:spcAft>
                        <a:buClrTx/>
                        <a:buSzTx/>
                        <a:buFontTx/>
                        <a:buNone/>
                        <a:tabLst/>
                      </a:pPr>
                      <a:endParaRPr kumimoji="0" lang="en-AU" sz="2000" b="0" i="0" u="none" strike="noStrike" cap="none" normalizeH="0" baseline="0">
                        <a:ln>
                          <a:noFill/>
                        </a:ln>
                        <a:solidFill>
                          <a:schemeClr val="tx1"/>
                        </a:solidFill>
                        <a:effectLst/>
                        <a:latin typeface="Times New Roman" charset="0"/>
                        <a:ea typeface="ＭＳ Ｐゴシック" charset="-128"/>
                        <a:cs typeface="ＭＳ Ｐゴシック" charset="-128"/>
                      </a:endParaRPr>
                    </a:p>
                    <a:p>
                      <a:pPr marL="0" marR="0" lvl="0" indent="0" algn="l" defTabSz="914400" rtl="0" eaLnBrk="1" fontAlgn="base" latinLnBrk="0" hangingPunct="1">
                        <a:lnSpc>
                          <a:spcPct val="110000"/>
                        </a:lnSpc>
                        <a:spcBef>
                          <a:spcPct val="20000"/>
                        </a:spcBef>
                        <a:spcAft>
                          <a:spcPct val="0"/>
                        </a:spcAft>
                        <a:buClrTx/>
                        <a:buSzTx/>
                        <a:buFontTx/>
                        <a:buNone/>
                        <a:tabLst/>
                      </a:pPr>
                      <a:r>
                        <a:rPr kumimoji="0" lang="en-AU" sz="2000" b="0" i="0" u="none" strike="noStrike" cap="none" normalizeH="0" baseline="0">
                          <a:ln>
                            <a:noFill/>
                          </a:ln>
                          <a:solidFill>
                            <a:schemeClr val="tx1"/>
                          </a:solidFill>
                          <a:effectLst/>
                          <a:latin typeface="Times New Roman" charset="0"/>
                          <a:ea typeface="ＭＳ Ｐゴシック" charset="-128"/>
                          <a:cs typeface="ＭＳ Ｐゴシック" charset="-128"/>
                        </a:rPr>
                        <a:t>internal, mental</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a:ln>
                            <a:noFill/>
                          </a:ln>
                          <a:solidFill>
                            <a:schemeClr val="tx1"/>
                          </a:solidFill>
                          <a:effectLst/>
                          <a:latin typeface="Times New Roman" charset="0"/>
                          <a:ea typeface="ＭＳ Ｐゴシック" charset="-128"/>
                          <a:cs typeface="ＭＳ Ｐゴシック" charset="-128"/>
                        </a:rPr>
                        <a:t>atomistic, decomposable</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a:ln>
                            <a:noFill/>
                          </a:ln>
                          <a:solidFill>
                            <a:schemeClr val="tx1"/>
                          </a:solidFill>
                          <a:effectLst/>
                          <a:latin typeface="Times New Roman" charset="0"/>
                          <a:ea typeface="ＭＳ Ｐゴシック" charset="-128"/>
                          <a:cs typeface="ＭＳ Ｐゴシック" charset="-128"/>
                        </a:rPr>
                        <a:t>possessed</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a:ln>
                            <a:noFill/>
                          </a:ln>
                          <a:solidFill>
                            <a:schemeClr val="tx1"/>
                          </a:solidFill>
                          <a:effectLst/>
                          <a:latin typeface="Times New Roman" charset="0"/>
                          <a:ea typeface="ＭＳ Ｐゴシック" charset="-128"/>
                          <a:cs typeface="ＭＳ Ｐゴシック" charset="-128"/>
                        </a:rPr>
                        <a:t>independent</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a:ln>
                            <a:noFill/>
                          </a:ln>
                          <a:solidFill>
                            <a:schemeClr val="tx1"/>
                          </a:solidFill>
                          <a:effectLst/>
                          <a:latin typeface="Times New Roman" charset="0"/>
                          <a:ea typeface="ＭＳ Ｐゴシック" charset="-128"/>
                          <a:cs typeface="ＭＳ Ｐゴシック" charset="-128"/>
                        </a:rPr>
                        <a:t>central processing architecture</a:t>
                      </a:r>
                    </a:p>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000" b="0" i="0" u="none" strike="noStrike" cap="none" normalizeH="0" baseline="0">
                        <a:ln>
                          <a:noFill/>
                        </a:ln>
                        <a:solidFill>
                          <a:schemeClr val="tx1"/>
                        </a:solidFill>
                        <a:effectLst/>
                        <a:latin typeface="Times New Roman" charset="0"/>
                        <a:ea typeface="ＭＳ Ｐゴシック" charset="-128"/>
                        <a:cs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a:ln>
                            <a:noFill/>
                          </a:ln>
                          <a:solidFill>
                            <a:schemeClr val="tx1"/>
                          </a:solidFill>
                          <a:effectLst/>
                          <a:latin typeface="Times New Roman" charset="0"/>
                          <a:ea typeface="ＭＳ Ｐゴシック" charset="-128"/>
                          <a:cs typeface="ＭＳ Ｐゴシック" charset="-128"/>
                        </a:rPr>
                        <a:t>socially negotiated, co-constructed</a:t>
                      </a:r>
                    </a:p>
                    <a:p>
                      <a:pPr marL="0" marR="0" lvl="0" indent="0" algn="r"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a:ln>
                            <a:noFill/>
                          </a:ln>
                          <a:solidFill>
                            <a:schemeClr val="tx1"/>
                          </a:solidFill>
                          <a:effectLst/>
                          <a:latin typeface="Times New Roman" charset="0"/>
                          <a:ea typeface="ＭＳ Ｐゴシック" charset="-128"/>
                          <a:cs typeface="ＭＳ Ｐゴシック" charset="-128"/>
                        </a:rPr>
                        <a:t>collaborative</a:t>
                      </a:r>
                    </a:p>
                    <a:p>
                      <a:pPr marL="0" marR="0" lvl="0" indent="0" algn="r"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a:ln>
                            <a:noFill/>
                          </a:ln>
                          <a:solidFill>
                            <a:schemeClr val="tx1"/>
                          </a:solidFill>
                          <a:effectLst/>
                          <a:latin typeface="Times New Roman" charset="0"/>
                          <a:ea typeface="ＭＳ Ｐゴシック" charset="-128"/>
                          <a:cs typeface="ＭＳ Ｐゴシック" charset="-128"/>
                        </a:rPr>
                        <a:t>community-based, culturally mediated</a:t>
                      </a:r>
                    </a:p>
                    <a:p>
                      <a:pPr marL="0" marR="0" lvl="0" indent="0" algn="r"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a:ln>
                            <a:noFill/>
                          </a:ln>
                          <a:solidFill>
                            <a:schemeClr val="tx1"/>
                          </a:solidFill>
                          <a:effectLst/>
                          <a:latin typeface="Times New Roman" charset="0"/>
                          <a:ea typeface="ＭＳ Ｐゴシック" charset="-128"/>
                          <a:cs typeface="ＭＳ Ｐゴシック" charset="-128"/>
                        </a:rPr>
                        <a:t>social</a:t>
                      </a:r>
                    </a:p>
                    <a:p>
                      <a:pPr marL="0" marR="0" lvl="0" indent="0" algn="r"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a:ln>
                            <a:noFill/>
                          </a:ln>
                          <a:solidFill>
                            <a:schemeClr val="tx1"/>
                          </a:solidFill>
                          <a:effectLst/>
                          <a:latin typeface="Times New Roman" charset="0"/>
                          <a:ea typeface="ＭＳ Ｐゴシック" charset="-128"/>
                          <a:cs typeface="ＭＳ Ｐゴシック" charset="-128"/>
                        </a:rPr>
                        <a:t>gestalt</a:t>
                      </a:r>
                    </a:p>
                    <a:p>
                      <a:pPr marL="0" marR="0" lvl="0" indent="0" algn="r"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a:ln>
                            <a:noFill/>
                          </a:ln>
                          <a:solidFill>
                            <a:schemeClr val="tx1"/>
                          </a:solidFill>
                          <a:effectLst/>
                          <a:latin typeface="Times New Roman" charset="0"/>
                          <a:ea typeface="ＭＳ Ｐゴシック" charset="-128"/>
                          <a:cs typeface="ＭＳ Ｐゴシック" charset="-128"/>
                        </a:rPr>
                        <a:t>distributed</a:t>
                      </a:r>
                    </a:p>
                    <a:p>
                      <a:pPr marL="0" marR="0" lvl="0" indent="0" algn="r"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a:ln>
                            <a:noFill/>
                          </a:ln>
                          <a:solidFill>
                            <a:schemeClr val="tx1"/>
                          </a:solidFill>
                          <a:effectLst/>
                          <a:latin typeface="Times New Roman" charset="0"/>
                          <a:ea typeface="ＭＳ Ｐゴシック" charset="-128"/>
                          <a:cs typeface="ＭＳ Ｐゴシック" charset="-128"/>
                        </a:rPr>
                        <a:t>emergent</a:t>
                      </a:r>
                    </a:p>
                    <a:p>
                      <a:pPr marL="0" marR="0" lvl="0" indent="0" algn="r"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a:ln>
                            <a:noFill/>
                          </a:ln>
                          <a:solidFill>
                            <a:schemeClr val="tx1"/>
                          </a:solidFill>
                          <a:effectLst/>
                          <a:latin typeface="Times New Roman" charset="0"/>
                          <a:ea typeface="ＭＳ Ｐゴシック" charset="-128"/>
                          <a:cs typeface="ＭＳ Ｐゴシック" charset="-128"/>
                        </a:rPr>
                        <a:t>distributed architecture</a:t>
                      </a:r>
                      <a:endParaRPr kumimoji="0" lang="en-US" sz="2000" b="0" i="0" u="none" strike="noStrike" cap="none" normalizeH="0" baseline="0">
                        <a:ln>
                          <a:noFill/>
                        </a:ln>
                        <a:solidFill>
                          <a:srgbClr val="2B3E4D"/>
                        </a:solidFill>
                        <a:effectLst/>
                        <a:latin typeface="Times New Roman"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625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sng" strike="noStrike" cap="none" normalizeH="0" baseline="0" dirty="0" smtClean="0">
                          <a:ln>
                            <a:noFill/>
                          </a:ln>
                          <a:solidFill>
                            <a:srgbClr val="2B3E4D"/>
                          </a:solidFill>
                          <a:effectLst/>
                          <a:latin typeface="Times New Roman" charset="0"/>
                          <a:ea typeface="ＭＳ Ｐゴシック" charset="-128"/>
                          <a:cs typeface="ＭＳ Ｐゴシック" charset="-128"/>
                        </a:rPr>
                        <a:t>Individual</a:t>
                      </a:r>
                      <a:endParaRPr kumimoji="0" lang="en-US" sz="2800" b="0" i="0" u="sng" strike="noStrike" cap="none" normalizeH="0" baseline="0" dirty="0">
                        <a:ln>
                          <a:noFill/>
                        </a:ln>
                        <a:solidFill>
                          <a:srgbClr val="2B3E4D"/>
                        </a:solidFill>
                        <a:effectLst/>
                        <a:latin typeface="Times New Roman" charset="0"/>
                        <a:ea typeface="ＭＳ Ｐゴシック" charset="-128"/>
                        <a:cs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800" b="0" i="0" u="sng" strike="noStrike" cap="none" normalizeH="0" baseline="0" dirty="0" smtClean="0">
                          <a:ln>
                            <a:noFill/>
                          </a:ln>
                          <a:solidFill>
                            <a:srgbClr val="2B3E4D"/>
                          </a:solidFill>
                          <a:effectLst/>
                          <a:latin typeface="Times New Roman" charset="0"/>
                          <a:ea typeface="ＭＳ Ｐゴシック" charset="-128"/>
                          <a:cs typeface="ＭＳ Ｐゴシック" charset="-128"/>
                        </a:rPr>
                        <a:t>Collective</a:t>
                      </a:r>
                      <a:endParaRPr kumimoji="0" lang="en-US" sz="2800" b="0" i="0" u="sng" strike="noStrike" cap="none" normalizeH="0" baseline="0" dirty="0">
                        <a:ln>
                          <a:noFill/>
                        </a:ln>
                        <a:solidFill>
                          <a:srgbClr val="2B3E4D"/>
                        </a:solidFill>
                        <a:effectLst/>
                        <a:latin typeface="Times New Roman"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9"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endParaRPr lang="en-US"/>
          </a:p>
        </p:txBody>
      </p:sp>
      <p:sp>
        <p:nvSpPr>
          <p:cNvPr id="45059"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3D67C9DA-D048-9543-BE2D-7887DAB24B07}" type="slidenum">
              <a:rPr lang="en-US"/>
              <a:pPr>
                <a:defRPr/>
              </a:pPr>
              <a:t>25</a:t>
            </a:fld>
            <a:endParaRPr lang="en-US" dirty="0"/>
          </a:p>
        </p:txBody>
      </p:sp>
      <p:sp>
        <p:nvSpPr>
          <p:cNvPr id="45062" name="Text Box 4"/>
          <p:cNvSpPr txBox="1">
            <a:spLocks noChangeArrowheads="1"/>
          </p:cNvSpPr>
          <p:nvPr/>
        </p:nvSpPr>
        <p:spPr bwMode="auto">
          <a:xfrm>
            <a:off x="0" y="3513138"/>
            <a:ext cx="1127125" cy="646112"/>
          </a:xfrm>
          <a:prstGeom prst="rect">
            <a:avLst/>
          </a:prstGeom>
          <a:noFill/>
          <a:ln w="9525">
            <a:noFill/>
            <a:miter lim="800000"/>
            <a:headEnd/>
            <a:tailEnd/>
          </a:ln>
        </p:spPr>
        <p:txBody>
          <a:bodyPr>
            <a:prstTxWarp prst="textNoShape">
              <a:avLst/>
            </a:prstTxWarp>
            <a:spAutoFit/>
          </a:bodyPr>
          <a:lstStyle/>
          <a:p>
            <a:pPr marL="100013"/>
            <a:r>
              <a:rPr lang="en-US" b="1">
                <a:solidFill>
                  <a:schemeClr val="bg1"/>
                </a:solidFill>
                <a:latin typeface="Times New Roman" charset="0"/>
              </a:rPr>
              <a:t>Internal</a:t>
            </a:r>
          </a:p>
          <a:p>
            <a:pPr marL="100013"/>
            <a:r>
              <a:rPr lang="en-US" b="1">
                <a:solidFill>
                  <a:schemeClr val="bg1"/>
                </a:solidFill>
                <a:latin typeface="Times New Roman" charset="0"/>
              </a:rPr>
              <a:t>relations</a:t>
            </a:r>
            <a:endParaRPr lang="en-US"/>
          </a:p>
        </p:txBody>
      </p:sp>
      <p:graphicFrame>
        <p:nvGraphicFramePr>
          <p:cNvPr id="8" name="Group 75"/>
          <p:cNvGraphicFramePr>
            <a:graphicFrameLocks noGrp="1"/>
          </p:cNvGraphicFramePr>
          <p:nvPr>
            <p:extLst>
              <p:ext uri="{D42A27DB-BD31-4B8C-83A1-F6EECF244321}">
                <p14:modId xmlns:p14="http://schemas.microsoft.com/office/powerpoint/2010/main" val="1720333836"/>
              </p:ext>
            </p:extLst>
          </p:nvPr>
        </p:nvGraphicFramePr>
        <p:xfrm>
          <a:off x="1270000" y="161925"/>
          <a:ext cx="7620000" cy="5462829"/>
        </p:xfrm>
        <a:graphic>
          <a:graphicData uri="http://schemas.openxmlformats.org/drawingml/2006/table">
            <a:tbl>
              <a:tblPr/>
              <a:tblGrid>
                <a:gridCol w="3810000"/>
                <a:gridCol w="3810000"/>
              </a:tblGrid>
              <a:tr h="64776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a:ln>
                            <a:noFill/>
                          </a:ln>
                          <a:solidFill>
                            <a:srgbClr val="2B3E4D"/>
                          </a:solidFill>
                          <a:effectLst/>
                          <a:latin typeface="Times New Roman" charset="0"/>
                          <a:ea typeface="ＭＳ Ｐゴシック" charset="-128"/>
                          <a:cs typeface="ＭＳ Ｐゴシック" charset="-128"/>
                        </a:rPr>
                        <a:t>Teacher-</a:t>
                      </a:r>
                      <a:r>
                        <a:rPr kumimoji="0" lang="en-US" sz="2800" b="1" i="0" u="none" strike="noStrike" cap="none" normalizeH="0" baseline="0" dirty="0" err="1">
                          <a:ln>
                            <a:noFill/>
                          </a:ln>
                          <a:solidFill>
                            <a:srgbClr val="2B3E4D"/>
                          </a:solidFill>
                          <a:effectLst/>
                          <a:latin typeface="Times New Roman" charset="0"/>
                          <a:ea typeface="ＭＳ Ｐゴシック" charset="-128"/>
                          <a:cs typeface="ＭＳ Ｐゴシック" charset="-128"/>
                        </a:rPr>
                        <a:t>centred</a:t>
                      </a:r>
                      <a:endParaRPr kumimoji="0" lang="en-US" sz="2800" b="1" i="0" u="none" strike="noStrike" cap="none" normalizeH="0" baseline="0" dirty="0">
                        <a:ln>
                          <a:noFill/>
                        </a:ln>
                        <a:solidFill>
                          <a:srgbClr val="2B3E4D"/>
                        </a:solidFill>
                        <a:effectLst/>
                        <a:latin typeface="Times New Roman" charset="0"/>
                        <a:ea typeface="ＭＳ Ｐゴシック" charset="-128"/>
                        <a:cs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2B3E4D"/>
                          </a:solidFill>
                          <a:effectLst/>
                          <a:latin typeface="Times New Roman" charset="0"/>
                          <a:ea typeface="ＭＳ Ｐゴシック" charset="-128"/>
                          <a:cs typeface="ＭＳ Ｐゴシック" charset="-128"/>
                        </a:rPr>
                        <a:t>Student-centred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0970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a:ln>
                            <a:noFill/>
                          </a:ln>
                          <a:solidFill>
                            <a:srgbClr val="2B3E4D"/>
                          </a:solidFill>
                          <a:effectLst/>
                          <a:latin typeface="Times New Roman" charset="0"/>
                          <a:ea typeface="ＭＳ Ｐゴシック" charset="-128"/>
                          <a:cs typeface="ＭＳ Ｐゴシック" charset="-128"/>
                        </a:rPr>
                        <a:t>Abstract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rgbClr val="2B3E4D"/>
                          </a:solidFill>
                          <a:effectLst/>
                          <a:latin typeface="Times New Roman" charset="0"/>
                          <a:ea typeface="ＭＳ Ｐゴシック" charset="-128"/>
                          <a:cs typeface="ＭＳ Ｐゴシック" charset="-128"/>
                        </a:rPr>
                        <a:t>Concrete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0970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rgbClr val="2B3E4D"/>
                          </a:solidFill>
                          <a:effectLst/>
                          <a:latin typeface="Times New Roman" charset="0"/>
                          <a:ea typeface="ＭＳ Ｐゴシック" charset="-128"/>
                          <a:cs typeface="ＭＳ Ｐゴシック" charset="-128"/>
                        </a:rPr>
                        <a:t>Structure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rgbClr val="2B3E4D"/>
                          </a:solidFill>
                          <a:effectLst/>
                          <a:latin typeface="Times New Roman" charset="0"/>
                          <a:ea typeface="ＭＳ Ｐゴシック" charset="-128"/>
                          <a:cs typeface="ＭＳ Ｐゴシック" charset="-128"/>
                        </a:rPr>
                        <a:t>Agency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0970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rgbClr val="2B3E4D"/>
                          </a:solidFill>
                          <a:effectLst/>
                          <a:latin typeface="Times New Roman" charset="0"/>
                          <a:ea typeface="ＭＳ Ｐゴシック" charset="-128"/>
                          <a:cs typeface="ＭＳ Ｐゴシック" charset="-128"/>
                        </a:rPr>
                        <a:t>Individual</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rgbClr val="2B3E4D"/>
                          </a:solidFill>
                          <a:effectLst/>
                          <a:latin typeface="Times New Roman" charset="0"/>
                          <a:ea typeface="ＭＳ Ｐゴシック" charset="-128"/>
                          <a:cs typeface="ＭＳ Ｐゴシック" charset="-128"/>
                        </a:rPr>
                        <a:t>Collective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636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rgbClr val="2B3E4D"/>
                          </a:solidFill>
                          <a:effectLst/>
                          <a:latin typeface="Times New Roman" charset="0"/>
                          <a:ea typeface="ＭＳ Ｐゴシック" charset="-128"/>
                          <a:cs typeface="ＭＳ Ｐゴシック" charset="-128"/>
                        </a:rPr>
                        <a:t>Positivism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rgbClr val="2B3E4D"/>
                          </a:solidFill>
                          <a:effectLst/>
                          <a:latin typeface="Times New Roman" charset="0"/>
                          <a:ea typeface="ＭＳ Ｐゴシック" charset="-128"/>
                          <a:cs typeface="ＭＳ Ｐゴシック" charset="-128"/>
                        </a:rPr>
                        <a:t>Hermeneutics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522251">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a:ln>
                            <a:noFill/>
                          </a:ln>
                          <a:solidFill>
                            <a:schemeClr val="tx1"/>
                          </a:solidFill>
                          <a:effectLst/>
                          <a:latin typeface="Times New Roman" charset="0"/>
                          <a:ea typeface="ＭＳ Ｐゴシック" charset="-128"/>
                          <a:cs typeface="ＭＳ Ｐゴシック" charset="-128"/>
                        </a:rPr>
                        <a:t>external reality</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a:ln>
                            <a:noFill/>
                          </a:ln>
                          <a:solidFill>
                            <a:schemeClr val="tx1"/>
                          </a:solidFill>
                          <a:effectLst/>
                          <a:latin typeface="Times New Roman" charset="0"/>
                          <a:ea typeface="ＭＳ Ｐゴシック" charset="-128"/>
                          <a:cs typeface="ＭＳ Ｐゴシック" charset="-128"/>
                        </a:rPr>
                        <a:t>dualism, absolutism</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a:ln>
                            <a:noFill/>
                          </a:ln>
                          <a:solidFill>
                            <a:schemeClr val="tx1"/>
                          </a:solidFill>
                          <a:effectLst/>
                          <a:latin typeface="Times New Roman" charset="0"/>
                          <a:ea typeface="ＭＳ Ｐゴシック" charset="-128"/>
                          <a:cs typeface="ＭＳ Ｐゴシック" charset="-128"/>
                        </a:rPr>
                        <a:t>psychology</a:t>
                      </a:r>
                      <a:endParaRPr kumimoji="0" lang="en-US" sz="2000" b="0" i="0" u="none" strike="noStrike" cap="none" normalizeH="0" baseline="0">
                        <a:ln>
                          <a:noFill/>
                        </a:ln>
                        <a:solidFill>
                          <a:schemeClr val="tx1"/>
                        </a:solidFill>
                        <a:effectLst/>
                        <a:latin typeface="Times New Roman" charset="0"/>
                        <a:ea typeface="ＭＳ Ｐゴシック" charset="-128"/>
                        <a:cs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dirty="0">
                          <a:ln>
                            <a:noFill/>
                          </a:ln>
                          <a:solidFill>
                            <a:schemeClr val="tx1"/>
                          </a:solidFill>
                          <a:effectLst/>
                          <a:latin typeface="Times New Roman" charset="0"/>
                          <a:ea typeface="ＭＳ Ｐゴシック" charset="-128"/>
                          <a:cs typeface="ＭＳ Ｐゴシック" charset="-128"/>
                        </a:rPr>
                        <a:t>internal reality</a:t>
                      </a:r>
                    </a:p>
                    <a:p>
                      <a:pPr marL="0" marR="0" lvl="0" indent="0" algn="r"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dirty="0">
                          <a:ln>
                            <a:noFill/>
                          </a:ln>
                          <a:solidFill>
                            <a:schemeClr val="tx1"/>
                          </a:solidFill>
                          <a:effectLst/>
                          <a:latin typeface="Times New Roman" charset="0"/>
                          <a:ea typeface="ＭＳ Ｐゴシック" charset="-128"/>
                          <a:cs typeface="ＭＳ Ｐゴシック" charset="-128"/>
                        </a:rPr>
                        <a:t>cultural relativism, </a:t>
                      </a:r>
                      <a:r>
                        <a:rPr kumimoji="0" lang="en-AU" sz="2000" b="0" i="0" u="none" strike="noStrike" cap="none" normalizeH="0" baseline="0" dirty="0" err="1">
                          <a:ln>
                            <a:noFill/>
                          </a:ln>
                          <a:solidFill>
                            <a:schemeClr val="tx1"/>
                          </a:solidFill>
                          <a:effectLst/>
                          <a:latin typeface="Times New Roman" charset="0"/>
                          <a:ea typeface="ＭＳ Ｐゴシック" charset="-128"/>
                          <a:cs typeface="ＭＳ Ｐゴシック" charset="-128"/>
                        </a:rPr>
                        <a:t>perspectival</a:t>
                      </a:r>
                      <a:endParaRPr kumimoji="0" lang="en-AU" sz="2000" b="0" i="0" u="none" strike="noStrike" cap="none" normalizeH="0" baseline="0" dirty="0">
                        <a:ln>
                          <a:noFill/>
                        </a:ln>
                        <a:solidFill>
                          <a:schemeClr val="tx1"/>
                        </a:solidFill>
                        <a:effectLst/>
                        <a:latin typeface="Times New Roman" charset="0"/>
                        <a:ea typeface="ＭＳ Ｐゴシック" charset="-128"/>
                        <a:cs typeface="ＭＳ Ｐゴシック" charset="-128"/>
                      </a:endParaRPr>
                    </a:p>
                    <a:p>
                      <a:pPr marL="0" marR="0" lvl="0" indent="0" algn="r" defTabSz="914400" rtl="0" eaLnBrk="1" fontAlgn="base" latinLnBrk="0" hangingPunct="1">
                        <a:lnSpc>
                          <a:spcPct val="100000"/>
                        </a:lnSpc>
                        <a:spcBef>
                          <a:spcPct val="20000"/>
                        </a:spcBef>
                        <a:spcAft>
                          <a:spcPct val="0"/>
                        </a:spcAft>
                        <a:buClrTx/>
                        <a:buSzTx/>
                        <a:buFontTx/>
                        <a:buNone/>
                        <a:tabLst/>
                      </a:pPr>
                      <a:r>
                        <a:rPr kumimoji="0" lang="en-AU" sz="2000" b="0" i="0" u="none" strike="noStrike" cap="none" normalizeH="0" baseline="0" dirty="0">
                          <a:ln>
                            <a:noFill/>
                          </a:ln>
                          <a:solidFill>
                            <a:schemeClr val="tx1"/>
                          </a:solidFill>
                          <a:effectLst/>
                          <a:latin typeface="Times New Roman" charset="0"/>
                          <a:ea typeface="ＭＳ Ｐゴシック" charset="-128"/>
                          <a:cs typeface="ＭＳ Ｐゴシック" charset="-128"/>
                        </a:rPr>
                        <a:t>anthropology, sociology, ethnography</a:t>
                      </a:r>
                      <a:endParaRPr kumimoji="0" lang="en-US" sz="2000" b="0" i="0" u="none" strike="noStrike" cap="none" normalizeH="0" baseline="0" dirty="0">
                        <a:ln>
                          <a:noFill/>
                        </a:ln>
                        <a:solidFill>
                          <a:srgbClr val="2B3E4D"/>
                        </a:solidFill>
                        <a:effectLst/>
                        <a:latin typeface="Times New Roman"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9"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Space of </a:t>
            </a:r>
            <a:r>
              <a:rPr lang="en-US" dirty="0" err="1" smtClean="0"/>
              <a:t>possibles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relations within each pole: closely integrated</a:t>
            </a:r>
          </a:p>
          <a:p>
            <a:pPr lvl="1"/>
            <a:r>
              <a:rPr lang="en-US" dirty="0" smtClean="0"/>
              <a:t>choosing one practice entails choosing other practices</a:t>
            </a:r>
          </a:p>
          <a:p>
            <a:pPr lvl="1"/>
            <a:endParaRPr lang="en-US" dirty="0" smtClean="0"/>
          </a:p>
          <a:p>
            <a:r>
              <a:rPr lang="en-US" dirty="0" smtClean="0"/>
              <a:t>relations between poles: strongly separated from each other</a:t>
            </a:r>
          </a:p>
          <a:p>
            <a:pPr lvl="1"/>
            <a:r>
              <a:rPr lang="en-US" dirty="0" smtClean="0"/>
              <a:t>choosing practices from one pole entails rejecting all practices from other pole</a:t>
            </a:r>
          </a:p>
          <a:p>
            <a:pPr lvl="1"/>
            <a:endParaRPr lang="en-US" dirty="0"/>
          </a:p>
          <a:p>
            <a:r>
              <a:rPr lang="en-US" i="1" dirty="0" smtClean="0"/>
              <a:t>binary constellations</a:t>
            </a:r>
            <a:endParaRPr lang="en-US" i="1" dirty="0"/>
          </a:p>
        </p:txBody>
      </p:sp>
      <p:sp>
        <p:nvSpPr>
          <p:cNvPr id="4" name="Content Placeholder 3"/>
          <p:cNvSpPr>
            <a:spLocks noGrp="1"/>
          </p:cNvSpPr>
          <p:nvPr>
            <p:ph sz="quarter" idx="13"/>
          </p:nvPr>
        </p:nvSpPr>
        <p:spPr/>
        <p:txBody>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DDF962B8-6E6B-764F-873A-D1DF22E4F0E2}" type="slidenum">
              <a:rPr lang="en-US" smtClean="0"/>
              <a:pPr>
                <a:defRPr/>
              </a:pPr>
              <a:t>26</a:t>
            </a:fld>
            <a:endParaRPr lang="en-US" dirty="0"/>
          </a:p>
        </p:txBody>
      </p:sp>
    </p:spTree>
    <p:extLst>
      <p:ext uri="{BB962C8B-B14F-4D97-AF65-F5344CB8AC3E}">
        <p14:creationId xmlns:p14="http://schemas.microsoft.com/office/powerpoint/2010/main" val="1520980274"/>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Charging</a:t>
            </a:r>
            <a:endParaRPr lang="en-US" dirty="0"/>
          </a:p>
        </p:txBody>
      </p:sp>
      <p:sp>
        <p:nvSpPr>
          <p:cNvPr id="3" name="Content Placeholder 2"/>
          <p:cNvSpPr>
            <a:spLocks noGrp="1"/>
          </p:cNvSpPr>
          <p:nvPr>
            <p:ph idx="1"/>
          </p:nvPr>
        </p:nvSpPr>
        <p:spPr>
          <a:xfrm>
            <a:off x="1270000" y="1341438"/>
            <a:ext cx="7620000" cy="5014912"/>
          </a:xfrm>
        </p:spPr>
        <p:txBody>
          <a:bodyPr>
            <a:normAutofit fontScale="85000" lnSpcReduction="20000"/>
          </a:bodyPr>
          <a:lstStyle/>
          <a:p>
            <a:pPr>
              <a:lnSpc>
                <a:spcPct val="90000"/>
              </a:lnSpc>
              <a:buFontTx/>
              <a:buNone/>
              <a:defRPr/>
            </a:pPr>
            <a:r>
              <a:rPr lang="en-US" dirty="0" smtClean="0"/>
              <a:t>Key tenets of literature on student-</a:t>
            </a:r>
            <a:r>
              <a:rPr lang="en-US" dirty="0" err="1" smtClean="0"/>
              <a:t>centred</a:t>
            </a:r>
            <a:r>
              <a:rPr lang="en-US" dirty="0" smtClean="0"/>
              <a:t> learning: </a:t>
            </a:r>
          </a:p>
          <a:p>
            <a:pPr>
              <a:lnSpc>
                <a:spcPct val="90000"/>
              </a:lnSpc>
              <a:buFontTx/>
              <a:buNone/>
              <a:defRPr/>
            </a:pPr>
            <a:endParaRPr lang="en-US" dirty="0" smtClean="0"/>
          </a:p>
          <a:p>
            <a:pPr>
              <a:lnSpc>
                <a:spcPct val="90000"/>
              </a:lnSpc>
              <a:buFontTx/>
              <a:buNone/>
              <a:defRPr/>
            </a:pPr>
            <a:r>
              <a:rPr lang="en-US" dirty="0" smtClean="0"/>
              <a:t>1. ‘the reliance on </a:t>
            </a:r>
            <a:r>
              <a:rPr lang="en-US" i="1" dirty="0" smtClean="0"/>
              <a:t>active rather than passive </a:t>
            </a:r>
            <a:r>
              <a:rPr lang="en-US" dirty="0" smtClean="0"/>
              <a:t>learning, </a:t>
            </a:r>
          </a:p>
          <a:p>
            <a:pPr>
              <a:lnSpc>
                <a:spcPct val="90000"/>
              </a:lnSpc>
              <a:buFontTx/>
              <a:buNone/>
              <a:defRPr/>
            </a:pPr>
            <a:r>
              <a:rPr lang="en-US" dirty="0" smtClean="0"/>
              <a:t>2. an emphasis on </a:t>
            </a:r>
            <a:r>
              <a:rPr lang="en-US" i="1" dirty="0" smtClean="0"/>
              <a:t>deep learning</a:t>
            </a:r>
            <a:r>
              <a:rPr lang="en-US" b="1" i="1" dirty="0" smtClean="0"/>
              <a:t> </a:t>
            </a:r>
            <a:r>
              <a:rPr lang="en-US" i="1" dirty="0" smtClean="0"/>
              <a:t>and understanding</a:t>
            </a:r>
            <a:r>
              <a:rPr lang="en-US" dirty="0" smtClean="0"/>
              <a:t>, </a:t>
            </a:r>
          </a:p>
          <a:p>
            <a:pPr>
              <a:lnSpc>
                <a:spcPct val="90000"/>
              </a:lnSpc>
              <a:buFontTx/>
              <a:buNone/>
              <a:defRPr/>
            </a:pPr>
            <a:r>
              <a:rPr lang="en-US" dirty="0" smtClean="0"/>
              <a:t>3. </a:t>
            </a:r>
            <a:r>
              <a:rPr lang="en-US" i="1" dirty="0" smtClean="0"/>
              <a:t>increased responsibility</a:t>
            </a:r>
            <a:r>
              <a:rPr lang="en-US" b="1" i="1" dirty="0" smtClean="0"/>
              <a:t> </a:t>
            </a:r>
            <a:r>
              <a:rPr lang="en-US" dirty="0" smtClean="0"/>
              <a:t>and</a:t>
            </a:r>
            <a:r>
              <a:rPr lang="en-US" b="1" dirty="0" smtClean="0"/>
              <a:t> </a:t>
            </a:r>
            <a:r>
              <a:rPr lang="en-US" i="1" dirty="0" smtClean="0"/>
              <a:t>accountability</a:t>
            </a:r>
            <a:r>
              <a:rPr lang="en-US" b="1" dirty="0" smtClean="0"/>
              <a:t> </a:t>
            </a:r>
            <a:r>
              <a:rPr lang="en-US" dirty="0" smtClean="0"/>
              <a:t>on the part of the student, </a:t>
            </a:r>
          </a:p>
          <a:p>
            <a:pPr>
              <a:lnSpc>
                <a:spcPct val="90000"/>
              </a:lnSpc>
              <a:buFontTx/>
              <a:buNone/>
              <a:defRPr/>
            </a:pPr>
            <a:r>
              <a:rPr lang="en-US" dirty="0" smtClean="0"/>
              <a:t>4. an </a:t>
            </a:r>
            <a:r>
              <a:rPr lang="en-US" i="1" dirty="0" smtClean="0"/>
              <a:t>increased sense of autonomy</a:t>
            </a:r>
            <a:r>
              <a:rPr lang="en-US" b="1" i="1" dirty="0" smtClean="0"/>
              <a:t> </a:t>
            </a:r>
            <a:r>
              <a:rPr lang="en-US" dirty="0" smtClean="0"/>
              <a:t>in the learner </a:t>
            </a:r>
          </a:p>
          <a:p>
            <a:pPr>
              <a:lnSpc>
                <a:spcPct val="90000"/>
              </a:lnSpc>
              <a:buFontTx/>
              <a:buNone/>
              <a:defRPr/>
            </a:pPr>
            <a:r>
              <a:rPr lang="en-US" dirty="0" smtClean="0"/>
              <a:t>5. an </a:t>
            </a:r>
            <a:r>
              <a:rPr lang="en-US" i="1" dirty="0" smtClean="0"/>
              <a:t>interdependence</a:t>
            </a:r>
            <a:r>
              <a:rPr lang="en-US" b="1" dirty="0" smtClean="0"/>
              <a:t> </a:t>
            </a:r>
            <a:r>
              <a:rPr lang="en-US" dirty="0" smtClean="0"/>
              <a:t>between teacher and learner, </a:t>
            </a:r>
          </a:p>
          <a:p>
            <a:pPr>
              <a:lnSpc>
                <a:spcPct val="90000"/>
              </a:lnSpc>
              <a:buFontTx/>
              <a:buNone/>
              <a:defRPr/>
            </a:pPr>
            <a:r>
              <a:rPr lang="en-US" dirty="0" smtClean="0"/>
              <a:t>6. </a:t>
            </a:r>
            <a:r>
              <a:rPr lang="en-US" i="1" dirty="0" smtClean="0"/>
              <a:t>mutual respect</a:t>
            </a:r>
            <a:r>
              <a:rPr lang="en-US" b="1" i="1" dirty="0" smtClean="0"/>
              <a:t> </a:t>
            </a:r>
            <a:r>
              <a:rPr lang="en-US" dirty="0" smtClean="0"/>
              <a:t>within the learner-teacher relationship, </a:t>
            </a:r>
          </a:p>
          <a:p>
            <a:pPr>
              <a:lnSpc>
                <a:spcPct val="90000"/>
              </a:lnSpc>
              <a:buFontTx/>
              <a:buNone/>
              <a:defRPr/>
            </a:pPr>
            <a:r>
              <a:rPr lang="en-US" dirty="0" smtClean="0"/>
              <a:t>7. and a </a:t>
            </a:r>
            <a:r>
              <a:rPr lang="en-US" i="1" dirty="0" err="1" smtClean="0"/>
              <a:t>reﬂexive</a:t>
            </a:r>
            <a:r>
              <a:rPr lang="en-US" i="1" dirty="0" smtClean="0"/>
              <a:t> approach </a:t>
            </a:r>
            <a:r>
              <a:rPr lang="en-US" dirty="0" smtClean="0"/>
              <a:t>to the teaching and learning process on the part of both teacher and learner.’</a:t>
            </a:r>
          </a:p>
          <a:p>
            <a:pPr>
              <a:lnSpc>
                <a:spcPct val="90000"/>
              </a:lnSpc>
              <a:buFontTx/>
              <a:buNone/>
              <a:defRPr/>
            </a:pPr>
            <a:r>
              <a:rPr lang="en-US" dirty="0" smtClean="0"/>
              <a:t>	(Lea </a:t>
            </a:r>
            <a:r>
              <a:rPr lang="en-US" i="1" dirty="0" smtClean="0"/>
              <a:t>et al</a:t>
            </a:r>
            <a:r>
              <a:rPr lang="en-US" dirty="0" smtClean="0"/>
              <a:t>. 2003: 322) </a:t>
            </a:r>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0A9076D0-093F-CC4D-AC05-DDD711C226CD}" type="slidenum">
              <a:rPr lang="en-US"/>
              <a:pPr>
                <a:defRPr/>
              </a:pPr>
              <a:t>27</a:t>
            </a:fld>
            <a:endParaRPr lang="en-US" dirty="0"/>
          </a:p>
        </p:txBody>
      </p:sp>
      <p:sp>
        <p:nvSpPr>
          <p:cNvPr id="46086" name="Text Box 4"/>
          <p:cNvSpPr txBox="1">
            <a:spLocks noChangeArrowheads="1"/>
          </p:cNvSpPr>
          <p:nvPr/>
        </p:nvSpPr>
        <p:spPr bwMode="auto">
          <a:xfrm>
            <a:off x="0" y="3513138"/>
            <a:ext cx="1127125" cy="615950"/>
          </a:xfrm>
          <a:prstGeom prst="rect">
            <a:avLst/>
          </a:prstGeom>
          <a:noFill/>
          <a:ln w="9525">
            <a:noFill/>
            <a:miter lim="800000"/>
            <a:headEnd/>
            <a:tailEnd/>
          </a:ln>
        </p:spPr>
        <p:txBody>
          <a:bodyPr>
            <a:prstTxWarp prst="textNoShape">
              <a:avLst/>
            </a:prstTxWarp>
            <a:spAutoFit/>
          </a:bodyPr>
          <a:lstStyle/>
          <a:p>
            <a:pPr marL="100013"/>
            <a:r>
              <a:rPr lang="en-US" sz="1700" b="1">
                <a:solidFill>
                  <a:schemeClr val="bg1"/>
                </a:solidFill>
                <a:latin typeface="Times New Roman" charset="0"/>
              </a:rPr>
              <a:t>External</a:t>
            </a:r>
          </a:p>
          <a:p>
            <a:pPr marL="100013"/>
            <a:r>
              <a:rPr lang="en-US" sz="1700" b="1">
                <a:solidFill>
                  <a:schemeClr val="bg1"/>
                </a:solidFill>
                <a:latin typeface="Times New Roman" charset="0"/>
              </a:rPr>
              <a:t>relations</a:t>
            </a:r>
            <a:endParaRPr lang="en-US" sz="170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normAutofit fontScale="90000"/>
          </a:bodyPr>
          <a:lstStyle/>
          <a:p>
            <a:pPr>
              <a:defRPr/>
            </a:pPr>
            <a:r>
              <a:rPr lang="en-US" dirty="0" smtClean="0"/>
              <a:t>Epistemological condensation (ER)</a:t>
            </a:r>
            <a:endParaRPr lang="en-US" dirty="0"/>
          </a:p>
        </p:txBody>
      </p:sp>
      <p:sp>
        <p:nvSpPr>
          <p:cNvPr id="47107"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r>
              <a:rPr lang="en-US" dirty="0" smtClean="0"/>
              <a:t>proliferation of loosely-defined terms whose relations that are not explicitly articulated</a:t>
            </a:r>
          </a:p>
          <a:p>
            <a:r>
              <a:rPr lang="en-US" dirty="0" smtClean="0"/>
              <a:t>weak relations to empirical evidence</a:t>
            </a:r>
          </a:p>
          <a:p>
            <a:pPr lvl="1"/>
            <a:r>
              <a:rPr lang="en-US" dirty="0" smtClean="0"/>
              <a:t>citations comprising handbooks</a:t>
            </a:r>
          </a:p>
          <a:p>
            <a:pPr lvl="1"/>
            <a:r>
              <a:rPr lang="en-US" dirty="0" smtClean="0"/>
              <a:t>‘studies’ of engagement not outcomes</a:t>
            </a:r>
          </a:p>
          <a:p>
            <a:pPr lvl="1"/>
            <a:r>
              <a:rPr lang="en-US" dirty="0" smtClean="0"/>
              <a:t>reviews based on very limited evidence</a:t>
            </a:r>
          </a:p>
          <a:p>
            <a:pPr marL="0" indent="0">
              <a:buNone/>
            </a:pPr>
            <a:endParaRPr lang="en-US" dirty="0" smtClean="0"/>
          </a:p>
          <a:p>
            <a:pPr marL="0" indent="0">
              <a:buNone/>
            </a:pPr>
            <a:r>
              <a:rPr lang="en-US" dirty="0" smtClean="0"/>
              <a:t>=&gt; relatively weak epistemic relations</a:t>
            </a:r>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3135FCAF-3520-104C-8B3A-F9E47CA03E2E}" type="slidenum">
              <a:rPr lang="en-US"/>
              <a:pPr>
                <a:defRPr/>
              </a:pPr>
              <a:t>28</a:t>
            </a:fld>
            <a:endParaRPr lang="en-US" dirty="0"/>
          </a:p>
        </p:txBody>
      </p:sp>
      <p:sp>
        <p:nvSpPr>
          <p:cNvPr id="47110" name="Text Box 4"/>
          <p:cNvSpPr txBox="1">
            <a:spLocks noChangeArrowheads="1"/>
          </p:cNvSpPr>
          <p:nvPr/>
        </p:nvSpPr>
        <p:spPr bwMode="auto">
          <a:xfrm>
            <a:off x="0" y="3513138"/>
            <a:ext cx="1127125" cy="615950"/>
          </a:xfrm>
          <a:prstGeom prst="rect">
            <a:avLst/>
          </a:prstGeom>
          <a:noFill/>
          <a:ln w="9525">
            <a:noFill/>
            <a:miter lim="800000"/>
            <a:headEnd/>
            <a:tailEnd/>
          </a:ln>
        </p:spPr>
        <p:txBody>
          <a:bodyPr>
            <a:prstTxWarp prst="textNoShape">
              <a:avLst/>
            </a:prstTxWarp>
            <a:spAutoFit/>
          </a:bodyPr>
          <a:lstStyle/>
          <a:p>
            <a:pPr marL="100013"/>
            <a:r>
              <a:rPr lang="en-US" sz="1700" b="1">
                <a:solidFill>
                  <a:schemeClr val="bg1"/>
                </a:solidFill>
                <a:latin typeface="Times New Roman" charset="0"/>
              </a:rPr>
              <a:t>External</a:t>
            </a:r>
          </a:p>
          <a:p>
            <a:pPr marL="100013"/>
            <a:r>
              <a:rPr lang="en-US" sz="1700" b="1">
                <a:solidFill>
                  <a:schemeClr val="bg1"/>
                </a:solidFill>
                <a:latin typeface="Times New Roman" charset="0"/>
              </a:rPr>
              <a:t>relations</a:t>
            </a:r>
            <a:endParaRPr lang="en-US" sz="170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3600" dirty="0" smtClean="0"/>
              <a:t>Example of weak epistemic relations</a:t>
            </a:r>
            <a:endParaRPr lang="en-US" sz="3600" dirty="0"/>
          </a:p>
        </p:txBody>
      </p:sp>
      <p:sp>
        <p:nvSpPr>
          <p:cNvPr id="3" name="Content Placeholder 2"/>
          <p:cNvSpPr>
            <a:spLocks noGrp="1"/>
          </p:cNvSpPr>
          <p:nvPr>
            <p:ph idx="1"/>
          </p:nvPr>
        </p:nvSpPr>
        <p:spPr>
          <a:xfrm>
            <a:off x="1269936" y="1342102"/>
            <a:ext cx="7620064" cy="5014248"/>
          </a:xfrm>
        </p:spPr>
        <p:txBody>
          <a:bodyPr>
            <a:normAutofit fontScale="85000" lnSpcReduction="20000"/>
          </a:bodyPr>
          <a:lstStyle/>
          <a:p>
            <a:r>
              <a:rPr lang="en-US" dirty="0"/>
              <a:t>Lea, S.J., Stephenson, D. </a:t>
            </a:r>
            <a:r>
              <a:rPr lang="en-US" dirty="0" smtClean="0"/>
              <a:t>&amp; Troy</a:t>
            </a:r>
            <a:r>
              <a:rPr lang="en-US" dirty="0"/>
              <a:t>, J. (2003) </a:t>
            </a:r>
            <a:r>
              <a:rPr lang="en-US" dirty="0" smtClean="0"/>
              <a:t>Higher </a:t>
            </a:r>
            <a:r>
              <a:rPr lang="en-US" dirty="0"/>
              <a:t>education students’ attitudes to student </a:t>
            </a:r>
            <a:r>
              <a:rPr lang="en-US" dirty="0" err="1"/>
              <a:t>centred</a:t>
            </a:r>
            <a:r>
              <a:rPr lang="en-US" dirty="0"/>
              <a:t> </a:t>
            </a:r>
            <a:r>
              <a:rPr lang="en-US" dirty="0" smtClean="0"/>
              <a:t>learning, </a:t>
            </a:r>
            <a:r>
              <a:rPr lang="en-US" i="1" dirty="0"/>
              <a:t>Studies in Higher Education </a:t>
            </a:r>
            <a:r>
              <a:rPr lang="en-US" dirty="0"/>
              <a:t>28(3): 321-334</a:t>
            </a:r>
            <a:r>
              <a:rPr lang="en-AU" dirty="0"/>
              <a:t> </a:t>
            </a:r>
            <a:endParaRPr lang="en-AU" dirty="0" smtClean="0"/>
          </a:p>
          <a:p>
            <a:r>
              <a:rPr lang="en-AU" dirty="0" smtClean="0"/>
              <a:t>cited other papers as showing student-centred learning is more effective</a:t>
            </a:r>
          </a:p>
          <a:p>
            <a:r>
              <a:rPr lang="en-AU" dirty="0" smtClean="0"/>
              <a:t>cites only 3 studies:</a:t>
            </a:r>
          </a:p>
          <a:p>
            <a:pPr lvl="1"/>
            <a:r>
              <a:rPr lang="en-AU" dirty="0" smtClean="0"/>
              <a:t>survey </a:t>
            </a:r>
            <a:r>
              <a:rPr lang="en-AU" dirty="0"/>
              <a:t>of 108 business </a:t>
            </a:r>
            <a:r>
              <a:rPr lang="en-AU" dirty="0" smtClean="0"/>
              <a:t>studies students</a:t>
            </a:r>
          </a:p>
          <a:p>
            <a:pPr lvl="1"/>
            <a:r>
              <a:rPr lang="en-AU" dirty="0" smtClean="0"/>
              <a:t>‘action </a:t>
            </a:r>
            <a:r>
              <a:rPr lang="en-AU" dirty="0"/>
              <a:t>research’ on a business information technology module </a:t>
            </a:r>
            <a:r>
              <a:rPr lang="en-AU" dirty="0" smtClean="0"/>
              <a:t>(no </a:t>
            </a:r>
            <a:r>
              <a:rPr lang="en-AU" dirty="0"/>
              <a:t>comparison </a:t>
            </a:r>
            <a:r>
              <a:rPr lang="en-AU" dirty="0" smtClean="0"/>
              <a:t>data)</a:t>
            </a:r>
          </a:p>
          <a:p>
            <a:pPr lvl="1"/>
            <a:r>
              <a:rPr lang="en-AU" dirty="0" smtClean="0"/>
              <a:t>‘small </a:t>
            </a:r>
            <a:r>
              <a:rPr lang="en-AU" dirty="0"/>
              <a:t>case study’ of </a:t>
            </a:r>
            <a:r>
              <a:rPr lang="en-AU" dirty="0" smtClean="0"/>
              <a:t>psychology course: ‘our </a:t>
            </a:r>
            <a:r>
              <a:rPr lang="en-AU" dirty="0"/>
              <a:t>intention </a:t>
            </a:r>
            <a:r>
              <a:rPr lang="en-US" dirty="0"/>
              <a:t>is not to present directly generalizable </a:t>
            </a:r>
            <a:r>
              <a:rPr lang="en-US" dirty="0" smtClean="0"/>
              <a:t>… we </a:t>
            </a:r>
            <a:r>
              <a:rPr lang="en-US" dirty="0"/>
              <a:t>cannot really say that activating instruction </a:t>
            </a:r>
            <a:r>
              <a:rPr lang="en-US" i="1" dirty="0"/>
              <a:t>caused </a:t>
            </a:r>
            <a:r>
              <a:rPr lang="en-US" dirty="0"/>
              <a:t>any changes’</a:t>
            </a:r>
            <a:endParaRPr lang="en-AU" dirty="0"/>
          </a:p>
          <a:p>
            <a:endParaRPr lang="en-US" dirty="0"/>
          </a:p>
        </p:txBody>
      </p:sp>
      <p:sp>
        <p:nvSpPr>
          <p:cNvPr id="4" name="Content Placeholder 3"/>
          <p:cNvSpPr>
            <a:spLocks noGrp="1"/>
          </p:cNvSpPr>
          <p:nvPr>
            <p:ph sz="quarter" idx="13"/>
          </p:nvPr>
        </p:nvSpPr>
        <p:spPr/>
        <p:txBody>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DDF962B8-6E6B-764F-873A-D1DF22E4F0E2}" type="slidenum">
              <a:rPr lang="en-US" smtClean="0"/>
              <a:pPr>
                <a:defRPr/>
              </a:pPr>
              <a:t>29</a:t>
            </a:fld>
            <a:endParaRPr lang="en-US" dirty="0"/>
          </a:p>
        </p:txBody>
      </p:sp>
    </p:spTree>
    <p:extLst>
      <p:ext uri="{BB962C8B-B14F-4D97-AF65-F5344CB8AC3E}">
        <p14:creationId xmlns:p14="http://schemas.microsoft.com/office/powerpoint/2010/main" val="32827613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Concepts: 5-Cs</a:t>
            </a:r>
            <a:endParaRPr lang="en-US" dirty="0"/>
          </a:p>
        </p:txBody>
      </p:sp>
      <p:sp>
        <p:nvSpPr>
          <p:cNvPr id="3" name="Content Placeholder 2"/>
          <p:cNvSpPr>
            <a:spLocks noGrp="1"/>
          </p:cNvSpPr>
          <p:nvPr>
            <p:ph idx="1"/>
          </p:nvPr>
        </p:nvSpPr>
        <p:spPr>
          <a:xfrm>
            <a:off x="1270000" y="1341438"/>
            <a:ext cx="7620000" cy="4784725"/>
          </a:xfrm>
        </p:spPr>
        <p:txBody>
          <a:bodyPr>
            <a:normAutofit/>
          </a:bodyPr>
          <a:lstStyle/>
          <a:p>
            <a:pPr>
              <a:defRPr/>
            </a:pPr>
            <a:r>
              <a:rPr lang="en-US" dirty="0" smtClean="0"/>
              <a:t>clusters </a:t>
            </a:r>
          </a:p>
          <a:p>
            <a:pPr>
              <a:defRPr/>
            </a:pPr>
            <a:r>
              <a:rPr lang="en-US" dirty="0" smtClean="0"/>
              <a:t>constellations</a:t>
            </a:r>
          </a:p>
          <a:p>
            <a:pPr>
              <a:defRPr/>
            </a:pPr>
            <a:r>
              <a:rPr lang="en-US" dirty="0" smtClean="0"/>
              <a:t>condensing</a:t>
            </a:r>
          </a:p>
          <a:p>
            <a:pPr>
              <a:defRPr/>
            </a:pPr>
            <a:r>
              <a:rPr lang="en-US" dirty="0" smtClean="0"/>
              <a:t>charging</a:t>
            </a:r>
          </a:p>
          <a:p>
            <a:pPr>
              <a:defRPr/>
            </a:pPr>
            <a:r>
              <a:rPr lang="en-US" dirty="0" smtClean="0"/>
              <a:t>cosmologies</a:t>
            </a:r>
            <a:endParaRPr lang="en-US" dirty="0"/>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538C90A5-F651-D94A-82FF-1BA9D83C6E1A}" type="slidenum">
              <a:rPr lang="en-US"/>
              <a:pPr>
                <a:defRPr/>
              </a:pPr>
              <a:t>3</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endParaRPr lang="en-US"/>
          </a:p>
        </p:txBody>
      </p:sp>
      <p:sp>
        <p:nvSpPr>
          <p:cNvPr id="48131"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r>
              <a:rPr lang="en-US" dirty="0" smtClean="0"/>
              <a:t>shifting the goalposts</a:t>
            </a:r>
          </a:p>
          <a:p>
            <a:pPr lvl="1"/>
            <a:r>
              <a:rPr lang="en-US" dirty="0" smtClean="0"/>
              <a:t>studies deemed to be of something else</a:t>
            </a:r>
          </a:p>
          <a:p>
            <a:pPr lvl="1"/>
            <a:r>
              <a:rPr lang="en-US" dirty="0" smtClean="0"/>
              <a:t>examples studied said to have failed to enact SCL properly</a:t>
            </a:r>
          </a:p>
          <a:p>
            <a:pPr lvl="1"/>
            <a:endParaRPr lang="en-US" dirty="0" smtClean="0"/>
          </a:p>
          <a:p>
            <a:r>
              <a:rPr lang="en-US" dirty="0" smtClean="0"/>
              <a:t>reinvention</a:t>
            </a:r>
          </a:p>
          <a:p>
            <a:pPr lvl="1"/>
            <a:r>
              <a:rPr lang="en-US" dirty="0" smtClean="0"/>
              <a:t>new name appears with startling regularly and rapidity</a:t>
            </a:r>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410DD5AC-EBB4-D14E-8B49-D38E32ABB924}" type="slidenum">
              <a:rPr lang="en-US"/>
              <a:pPr>
                <a:defRPr/>
              </a:pPr>
              <a:t>30</a:t>
            </a:fld>
            <a:endParaRPr lang="en-US" dirty="0"/>
          </a:p>
        </p:txBody>
      </p:sp>
      <p:sp>
        <p:nvSpPr>
          <p:cNvPr id="48134" name="Text Box 4"/>
          <p:cNvSpPr txBox="1">
            <a:spLocks noChangeArrowheads="1"/>
          </p:cNvSpPr>
          <p:nvPr/>
        </p:nvSpPr>
        <p:spPr bwMode="auto">
          <a:xfrm>
            <a:off x="0" y="3513138"/>
            <a:ext cx="1127125" cy="615950"/>
          </a:xfrm>
          <a:prstGeom prst="rect">
            <a:avLst/>
          </a:prstGeom>
          <a:noFill/>
          <a:ln w="9525">
            <a:noFill/>
            <a:miter lim="800000"/>
            <a:headEnd/>
            <a:tailEnd/>
          </a:ln>
        </p:spPr>
        <p:txBody>
          <a:bodyPr>
            <a:prstTxWarp prst="textNoShape">
              <a:avLst/>
            </a:prstTxWarp>
            <a:spAutoFit/>
          </a:bodyPr>
          <a:lstStyle/>
          <a:p>
            <a:pPr marL="100013"/>
            <a:r>
              <a:rPr lang="en-US" sz="1700" b="1">
                <a:solidFill>
                  <a:schemeClr val="bg1"/>
                </a:solidFill>
                <a:latin typeface="Times New Roman" charset="0"/>
              </a:rPr>
              <a:t>External</a:t>
            </a:r>
          </a:p>
          <a:p>
            <a:pPr marL="100013"/>
            <a:r>
              <a:rPr lang="en-US" sz="1700" b="1">
                <a:solidFill>
                  <a:schemeClr val="bg1"/>
                </a:solidFill>
                <a:latin typeface="Times New Roman" charset="0"/>
              </a:rPr>
              <a:t>relations</a:t>
            </a:r>
            <a:endParaRPr lang="en-US" sz="170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Axiological condensation (SR)</a:t>
            </a:r>
            <a:endParaRPr lang="en-US" dirty="0"/>
          </a:p>
        </p:txBody>
      </p:sp>
      <p:sp>
        <p:nvSpPr>
          <p:cNvPr id="49155"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normAutofit fontScale="92500" lnSpcReduction="10000"/>
          </a:bodyPr>
          <a:lstStyle/>
          <a:p>
            <a:r>
              <a:rPr lang="en-US" dirty="0" smtClean="0"/>
              <a:t>explicit links to </a:t>
            </a:r>
            <a:r>
              <a:rPr lang="en-US" dirty="0" err="1" smtClean="0"/>
              <a:t>marginalised</a:t>
            </a:r>
            <a:r>
              <a:rPr lang="en-US" dirty="0" smtClean="0"/>
              <a:t> social groups</a:t>
            </a:r>
          </a:p>
          <a:p>
            <a:pPr lvl="1"/>
            <a:r>
              <a:rPr lang="en-AU" dirty="0"/>
              <a:t>‘mature students, international students and students with disabilities’ </a:t>
            </a:r>
            <a:endParaRPr lang="en-US" dirty="0" smtClean="0"/>
          </a:p>
          <a:p>
            <a:r>
              <a:rPr lang="en-US" dirty="0" smtClean="0"/>
              <a:t>everyday connotations of loosely defined terms</a:t>
            </a:r>
          </a:p>
          <a:p>
            <a:pPr lvl="1"/>
            <a:r>
              <a:rPr lang="en-US" dirty="0" smtClean="0"/>
              <a:t>‘authentic’, ‘situated’, ‘discovery learning’</a:t>
            </a:r>
          </a:p>
          <a:p>
            <a:r>
              <a:rPr lang="en-US" dirty="0" smtClean="0"/>
              <a:t>language rich with explicit attitude – affect, </a:t>
            </a:r>
            <a:r>
              <a:rPr lang="en-US" dirty="0" err="1" smtClean="0"/>
              <a:t>judgement</a:t>
            </a:r>
            <a:r>
              <a:rPr lang="en-US" dirty="0" smtClean="0"/>
              <a:t> and appreciation</a:t>
            </a:r>
          </a:p>
          <a:p>
            <a:pPr marL="0" indent="0">
              <a:buNone/>
            </a:pPr>
            <a:endParaRPr lang="en-US" dirty="0"/>
          </a:p>
          <a:p>
            <a:pPr marL="0" indent="0">
              <a:buNone/>
            </a:pPr>
            <a:r>
              <a:rPr lang="en-US" dirty="0" smtClean="0"/>
              <a:t>=&gt; relatively strong social relations</a:t>
            </a:r>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E3251C38-21C3-D549-88B6-4F330164F0F9}" type="slidenum">
              <a:rPr lang="en-US"/>
              <a:pPr>
                <a:defRPr/>
              </a:pPr>
              <a:t>31</a:t>
            </a:fld>
            <a:endParaRPr lang="en-US" dirty="0"/>
          </a:p>
        </p:txBody>
      </p:sp>
      <p:sp>
        <p:nvSpPr>
          <p:cNvPr id="49158" name="Text Box 4"/>
          <p:cNvSpPr txBox="1">
            <a:spLocks noChangeArrowheads="1"/>
          </p:cNvSpPr>
          <p:nvPr/>
        </p:nvSpPr>
        <p:spPr bwMode="auto">
          <a:xfrm>
            <a:off x="0" y="3513138"/>
            <a:ext cx="1127125" cy="615950"/>
          </a:xfrm>
          <a:prstGeom prst="rect">
            <a:avLst/>
          </a:prstGeom>
          <a:noFill/>
          <a:ln w="9525">
            <a:noFill/>
            <a:miter lim="800000"/>
            <a:headEnd/>
            <a:tailEnd/>
          </a:ln>
        </p:spPr>
        <p:txBody>
          <a:bodyPr>
            <a:prstTxWarp prst="textNoShape">
              <a:avLst/>
            </a:prstTxWarp>
            <a:spAutoFit/>
          </a:bodyPr>
          <a:lstStyle/>
          <a:p>
            <a:pPr marL="100013"/>
            <a:r>
              <a:rPr lang="en-US" sz="1700" b="1">
                <a:solidFill>
                  <a:schemeClr val="bg1"/>
                </a:solidFill>
                <a:latin typeface="Times New Roman" charset="0"/>
              </a:rPr>
              <a:t>External</a:t>
            </a:r>
          </a:p>
          <a:p>
            <a:pPr marL="100013"/>
            <a:r>
              <a:rPr lang="en-US" sz="1700" b="1">
                <a:solidFill>
                  <a:schemeClr val="bg1"/>
                </a:solidFill>
                <a:latin typeface="Times New Roman" charset="0"/>
              </a:rPr>
              <a:t>relations</a:t>
            </a:r>
            <a:endParaRPr lang="en-US" sz="170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endParaRPr lang="en-US"/>
          </a:p>
        </p:txBody>
      </p:sp>
      <p:sp>
        <p:nvSpPr>
          <p:cNvPr id="3" name="Content Placeholder 2"/>
          <p:cNvSpPr>
            <a:spLocks noGrp="1"/>
          </p:cNvSpPr>
          <p:nvPr>
            <p:ph idx="1"/>
          </p:nvPr>
        </p:nvSpPr>
        <p:spPr>
          <a:xfrm>
            <a:off x="1270000" y="477838"/>
            <a:ext cx="7620000" cy="5543550"/>
          </a:xfrm>
        </p:spPr>
        <p:txBody>
          <a:bodyPr>
            <a:normAutofit fontScale="92500" lnSpcReduction="10000"/>
          </a:bodyPr>
          <a:lstStyle/>
          <a:p>
            <a:pPr>
              <a:buFontTx/>
              <a:buNone/>
              <a:defRPr/>
            </a:pPr>
            <a:r>
              <a:rPr lang="en-US" dirty="0" smtClean="0"/>
              <a:t>	‘We believe ... that there is a need to </a:t>
            </a:r>
            <a:r>
              <a:rPr lang="en-US" dirty="0" err="1" smtClean="0"/>
              <a:t>humanise</a:t>
            </a:r>
            <a:r>
              <a:rPr lang="en-US" dirty="0" smtClean="0"/>
              <a:t> the online experience with greater compassion, empathy and open-mindedness’</a:t>
            </a:r>
          </a:p>
          <a:p>
            <a:pPr>
              <a:buFontTx/>
              <a:buNone/>
              <a:defRPr/>
            </a:pPr>
            <a:r>
              <a:rPr lang="en-US" b="1" dirty="0" smtClean="0"/>
              <a:t>	‘</a:t>
            </a:r>
            <a:r>
              <a:rPr lang="en-US" dirty="0" smtClean="0"/>
              <a:t>… deep and lifelong learning’</a:t>
            </a:r>
          </a:p>
          <a:p>
            <a:pPr>
              <a:buFontTx/>
              <a:buNone/>
              <a:defRPr/>
            </a:pPr>
            <a:r>
              <a:rPr lang="en-US" dirty="0" smtClean="0"/>
              <a:t>	‘… real world relevance and utility</a:t>
            </a:r>
            <a:endParaRPr lang="en-US" b="1" dirty="0" smtClean="0"/>
          </a:p>
          <a:p>
            <a:pPr>
              <a:buFontTx/>
              <a:buNone/>
              <a:defRPr/>
            </a:pPr>
            <a:r>
              <a:rPr lang="en-US" dirty="0" smtClean="0"/>
              <a:t>	(Herrington, et al. 2003: 69, 64, 62)</a:t>
            </a:r>
            <a:r>
              <a:rPr lang="en-US" b="1" dirty="0" smtClean="0"/>
              <a:t> </a:t>
            </a:r>
          </a:p>
          <a:p>
            <a:pPr>
              <a:buFontTx/>
              <a:buNone/>
              <a:defRPr/>
            </a:pPr>
            <a:endParaRPr lang="en-US" b="1" dirty="0" smtClean="0"/>
          </a:p>
          <a:p>
            <a:pPr>
              <a:defRPr/>
            </a:pPr>
            <a:r>
              <a:rPr lang="en-US" dirty="0" smtClean="0"/>
              <a:t>design research as ‘socially responsible research’ (Reeves, et al. 2005)</a:t>
            </a:r>
          </a:p>
          <a:p>
            <a:pPr>
              <a:defRPr/>
            </a:pPr>
            <a:r>
              <a:rPr lang="en-US" dirty="0" smtClean="0"/>
              <a:t>post-structuralist approaches as ‘critical theory’</a:t>
            </a:r>
          </a:p>
          <a:p>
            <a:pPr>
              <a:defRPr/>
            </a:pPr>
            <a:endParaRPr lang="en-US" dirty="0"/>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39BD5813-B0CC-9B4C-AA22-996D61339275}" type="slidenum">
              <a:rPr lang="en-US"/>
              <a:pPr>
                <a:defRPr/>
              </a:pPr>
              <a:t>32</a:t>
            </a:fld>
            <a:endParaRPr lang="en-US" dirty="0"/>
          </a:p>
        </p:txBody>
      </p:sp>
      <p:sp>
        <p:nvSpPr>
          <p:cNvPr id="50182" name="Text Box 4"/>
          <p:cNvSpPr txBox="1">
            <a:spLocks noChangeArrowheads="1"/>
          </p:cNvSpPr>
          <p:nvPr/>
        </p:nvSpPr>
        <p:spPr bwMode="auto">
          <a:xfrm>
            <a:off x="0" y="3513138"/>
            <a:ext cx="1127125" cy="615950"/>
          </a:xfrm>
          <a:prstGeom prst="rect">
            <a:avLst/>
          </a:prstGeom>
          <a:noFill/>
          <a:ln w="9525">
            <a:noFill/>
            <a:miter lim="800000"/>
            <a:headEnd/>
            <a:tailEnd/>
          </a:ln>
        </p:spPr>
        <p:txBody>
          <a:bodyPr>
            <a:prstTxWarp prst="textNoShape">
              <a:avLst/>
            </a:prstTxWarp>
            <a:spAutoFit/>
          </a:bodyPr>
          <a:lstStyle/>
          <a:p>
            <a:pPr marL="100013"/>
            <a:r>
              <a:rPr lang="en-US" sz="1700" b="1">
                <a:solidFill>
                  <a:schemeClr val="bg1"/>
                </a:solidFill>
                <a:latin typeface="Times New Roman" charset="0"/>
              </a:rPr>
              <a:t>External</a:t>
            </a:r>
          </a:p>
          <a:p>
            <a:pPr marL="100013"/>
            <a:r>
              <a:rPr lang="en-US" sz="1700" b="1">
                <a:solidFill>
                  <a:schemeClr val="bg1"/>
                </a:solidFill>
                <a:latin typeface="Times New Roman" charset="0"/>
              </a:rPr>
              <a:t>relations</a:t>
            </a:r>
            <a:endParaRPr lang="en-US" sz="170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Semantic structures</a:t>
            </a:r>
            <a:endParaRPr lang="en-US" dirty="0"/>
          </a:p>
        </p:txBody>
      </p:sp>
      <p:sp>
        <p:nvSpPr>
          <p:cNvPr id="51203"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r>
              <a:rPr lang="en-US" smtClean="0"/>
              <a:t>epistemological cosmologies </a:t>
            </a:r>
          </a:p>
          <a:p>
            <a:pPr lvl="1"/>
            <a:r>
              <a:rPr lang="en-US" smtClean="0"/>
              <a:t>generate </a:t>
            </a:r>
            <a:r>
              <a:rPr lang="en-US" i="1" smtClean="0"/>
              <a:t>structures of meaning </a:t>
            </a:r>
            <a:r>
              <a:rPr lang="en-US" smtClean="0"/>
              <a:t>by condensing </a:t>
            </a:r>
            <a:r>
              <a:rPr lang="en-US" i="1" smtClean="0"/>
              <a:t>descriptions of </a:t>
            </a:r>
            <a:r>
              <a:rPr lang="en-US" smtClean="0"/>
              <a:t>the world</a:t>
            </a:r>
          </a:p>
          <a:p>
            <a:pPr lvl="1"/>
            <a:endParaRPr lang="en-AU" smtClean="0"/>
          </a:p>
          <a:p>
            <a:r>
              <a:rPr lang="en-AU" smtClean="0"/>
              <a:t>axiological </a:t>
            </a:r>
            <a:r>
              <a:rPr lang="en-US" smtClean="0"/>
              <a:t>cosmologies </a:t>
            </a:r>
          </a:p>
          <a:p>
            <a:pPr lvl="1"/>
            <a:r>
              <a:rPr lang="en-AU" smtClean="0"/>
              <a:t>generate </a:t>
            </a:r>
            <a:r>
              <a:rPr lang="en-AU" i="1" smtClean="0"/>
              <a:t>structures of feeling</a:t>
            </a:r>
            <a:r>
              <a:rPr lang="en-AU" smtClean="0"/>
              <a:t> by condensing </a:t>
            </a:r>
            <a:r>
              <a:rPr lang="en-AU" i="1" smtClean="0"/>
              <a:t>orientations to </a:t>
            </a:r>
            <a:r>
              <a:rPr lang="en-AU" smtClean="0"/>
              <a:t>the world</a:t>
            </a:r>
          </a:p>
          <a:p>
            <a:endParaRPr lang="en-US" smtClean="0"/>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19D79A99-DCFE-3C41-A277-630B60B25FD3}" type="slidenum">
              <a:rPr lang="en-US"/>
              <a:pPr>
                <a:defRPr/>
              </a:pPr>
              <a:t>33</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endParaRPr lang="en-US"/>
          </a:p>
        </p:txBody>
      </p:sp>
      <p:sp>
        <p:nvSpPr>
          <p:cNvPr id="52227"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DCF21FF3-3FC8-0F4D-BB42-B08FA3FE28CC}" type="slidenum">
              <a:rPr lang="en-US"/>
              <a:pPr>
                <a:defRPr/>
              </a:pPr>
              <a:t>34</a:t>
            </a:fld>
            <a:endParaRPr lang="en-US" dirty="0"/>
          </a:p>
        </p:txBody>
      </p:sp>
      <p:graphicFrame>
        <p:nvGraphicFramePr>
          <p:cNvPr id="7" name="Content Placeholder 5"/>
          <p:cNvGraphicFramePr>
            <a:graphicFrameLocks/>
          </p:cNvGraphicFramePr>
          <p:nvPr>
            <p:extLst>
              <p:ext uri="{D42A27DB-BD31-4B8C-83A1-F6EECF244321}">
                <p14:modId xmlns:p14="http://schemas.microsoft.com/office/powerpoint/2010/main" val="2553339513"/>
              </p:ext>
            </p:extLst>
          </p:nvPr>
        </p:nvGraphicFramePr>
        <p:xfrm>
          <a:off x="1270000" y="1341438"/>
          <a:ext cx="7619454" cy="4002438"/>
        </p:xfrm>
        <a:graphic>
          <a:graphicData uri="http://schemas.openxmlformats.org/drawingml/2006/table">
            <a:tbl>
              <a:tblPr/>
              <a:tblGrid>
                <a:gridCol w="3809727"/>
                <a:gridCol w="3809727"/>
              </a:tblGrid>
              <a:tr h="65793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dirty="0">
                          <a:ln>
                            <a:noFill/>
                          </a:ln>
                          <a:solidFill>
                            <a:srgbClr val="2B3E4D"/>
                          </a:solidFill>
                          <a:effectLst/>
                          <a:latin typeface="Times New Roman" charset="0"/>
                          <a:ea typeface="ＭＳ Ｐゴシック" charset="-128"/>
                          <a:cs typeface="ＭＳ Ｐゴシック" charset="-128"/>
                        </a:rPr>
                        <a:t>Teacher-</a:t>
                      </a:r>
                      <a:r>
                        <a:rPr kumimoji="0" lang="en-US" sz="2800" b="1" i="0" u="none" strike="noStrike" cap="none" normalizeH="0" baseline="0" dirty="0" err="1">
                          <a:ln>
                            <a:noFill/>
                          </a:ln>
                          <a:solidFill>
                            <a:srgbClr val="2B3E4D"/>
                          </a:solidFill>
                          <a:effectLst/>
                          <a:latin typeface="Times New Roman" charset="0"/>
                          <a:ea typeface="ＭＳ Ｐゴシック" charset="-128"/>
                          <a:cs typeface="ＭＳ Ｐゴシック" charset="-128"/>
                        </a:rPr>
                        <a:t>centred</a:t>
                      </a:r>
                      <a:endParaRPr kumimoji="0" lang="en-US" sz="2800" b="1" i="0" u="none" strike="noStrike" cap="none" normalizeH="0" baseline="0" dirty="0">
                        <a:ln>
                          <a:noFill/>
                        </a:ln>
                        <a:solidFill>
                          <a:srgbClr val="2B3E4D"/>
                        </a:solidFill>
                        <a:effectLst/>
                        <a:latin typeface="Times New Roman" charset="0"/>
                        <a:ea typeface="ＭＳ Ｐゴシック" charset="-128"/>
                        <a:cs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800" b="1" i="0" u="none" strike="noStrike" cap="none" normalizeH="0" baseline="0">
                          <a:ln>
                            <a:noFill/>
                          </a:ln>
                          <a:solidFill>
                            <a:srgbClr val="2B3E4D"/>
                          </a:solidFill>
                          <a:effectLst/>
                          <a:latin typeface="Times New Roman" charset="0"/>
                          <a:ea typeface="ＭＳ Ｐゴシック" charset="-128"/>
                          <a:cs typeface="ＭＳ Ｐゴシック" charset="-128"/>
                        </a:rPr>
                        <a:t>Student-centred</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241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a:ln>
                            <a:noFill/>
                          </a:ln>
                          <a:solidFill>
                            <a:srgbClr val="2B3E4D"/>
                          </a:solidFill>
                          <a:effectLst/>
                          <a:latin typeface="Times New Roman" charset="0"/>
                          <a:ea typeface="ＭＳ Ｐゴシック" charset="-128"/>
                          <a:cs typeface="ＭＳ Ｐゴシック" charset="-128"/>
                        </a:rPr>
                        <a:t>Abstract </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rgbClr val="2B3E4D"/>
                          </a:solidFill>
                          <a:effectLst/>
                          <a:latin typeface="Times New Roman" charset="0"/>
                          <a:ea typeface="ＭＳ Ｐゴシック" charset="-128"/>
                          <a:cs typeface="ＭＳ Ｐゴシック" charset="-128"/>
                        </a:rPr>
                        <a:t>Concrete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241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rgbClr val="2B3E4D"/>
                          </a:solidFill>
                          <a:effectLst/>
                          <a:latin typeface="Times New Roman" charset="0"/>
                          <a:ea typeface="ＭＳ Ｐゴシック" charset="-128"/>
                          <a:cs typeface="ＭＳ Ｐゴシック" charset="-128"/>
                        </a:rPr>
                        <a:t>Structure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rgbClr val="2B3E4D"/>
                          </a:solidFill>
                          <a:effectLst/>
                          <a:latin typeface="Times New Roman" charset="0"/>
                          <a:ea typeface="ＭＳ Ｐゴシック" charset="-128"/>
                          <a:cs typeface="ＭＳ Ｐゴシック" charset="-128"/>
                        </a:rPr>
                        <a:t>Agency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241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rgbClr val="2B3E4D"/>
                          </a:solidFill>
                          <a:effectLst/>
                          <a:latin typeface="Times New Roman" charset="0"/>
                          <a:ea typeface="ＭＳ Ｐゴシック" charset="-128"/>
                          <a:cs typeface="ＭＳ Ｐゴシック" charset="-128"/>
                        </a:rPr>
                        <a:t>Individual</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rgbClr val="2B3E4D"/>
                          </a:solidFill>
                          <a:effectLst/>
                          <a:latin typeface="Times New Roman" charset="0"/>
                          <a:ea typeface="ＭＳ Ｐゴシック" charset="-128"/>
                          <a:cs typeface="ＭＳ Ｐゴシック" charset="-128"/>
                        </a:rPr>
                        <a:t>Collective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7724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smtClean="0">
                          <a:ln>
                            <a:noFill/>
                          </a:ln>
                          <a:solidFill>
                            <a:srgbClr val="2B3E4D"/>
                          </a:solidFill>
                          <a:effectLst/>
                          <a:latin typeface="Times New Roman" charset="0"/>
                          <a:ea typeface="ＭＳ Ｐゴシック" charset="-128"/>
                          <a:cs typeface="ＭＳ Ｐゴシック" charset="-128"/>
                        </a:rPr>
                        <a:t>Positivism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0" lang="en-US" sz="2800" b="0" i="0" u="none" strike="noStrike" cap="none" normalizeH="0" baseline="0" dirty="0" smtClean="0">
                          <a:ln>
                            <a:noFill/>
                          </a:ln>
                          <a:solidFill>
                            <a:srgbClr val="2B3E4D"/>
                          </a:solidFill>
                          <a:effectLst/>
                          <a:latin typeface="Times New Roman" charset="0"/>
                          <a:ea typeface="ＭＳ Ｐゴシック" charset="-128"/>
                          <a:cs typeface="ＭＳ Ｐゴシック" charset="-128"/>
                        </a:rPr>
                        <a:t>Hermeneutics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Axiological condensation</a:t>
            </a:r>
            <a:endParaRPr lang="en-US" dirty="0"/>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0974AAF8-7560-164B-BD5B-91A2E984168B}" type="slidenum">
              <a:rPr lang="en-US"/>
              <a:pPr>
                <a:defRPr/>
              </a:pPr>
              <a:t>35</a:t>
            </a:fld>
            <a:endParaRPr lang="en-US" dirty="0"/>
          </a:p>
        </p:txBody>
      </p:sp>
      <p:sp>
        <p:nvSpPr>
          <p:cNvPr id="53254" name="Text Box 4"/>
          <p:cNvSpPr txBox="1">
            <a:spLocks noChangeArrowheads="1"/>
          </p:cNvSpPr>
          <p:nvPr/>
        </p:nvSpPr>
        <p:spPr bwMode="auto">
          <a:xfrm>
            <a:off x="0" y="3513138"/>
            <a:ext cx="1127125" cy="615950"/>
          </a:xfrm>
          <a:prstGeom prst="rect">
            <a:avLst/>
          </a:prstGeom>
          <a:noFill/>
          <a:ln w="9525">
            <a:noFill/>
            <a:miter lim="800000"/>
            <a:headEnd/>
            <a:tailEnd/>
          </a:ln>
        </p:spPr>
        <p:txBody>
          <a:bodyPr>
            <a:prstTxWarp prst="textNoShape">
              <a:avLst/>
            </a:prstTxWarp>
            <a:spAutoFit/>
          </a:bodyPr>
          <a:lstStyle/>
          <a:p>
            <a:pPr marL="100013"/>
            <a:r>
              <a:rPr lang="en-US" sz="1700" b="1">
                <a:solidFill>
                  <a:schemeClr val="bg1"/>
                </a:solidFill>
                <a:latin typeface="Times New Roman" charset="0"/>
              </a:rPr>
              <a:t>External</a:t>
            </a:r>
          </a:p>
          <a:p>
            <a:pPr marL="100013"/>
            <a:r>
              <a:rPr lang="en-US" sz="1700" b="1">
                <a:solidFill>
                  <a:schemeClr val="bg1"/>
                </a:solidFill>
                <a:latin typeface="Times New Roman" charset="0"/>
              </a:rPr>
              <a:t>relations</a:t>
            </a:r>
            <a:endParaRPr lang="en-US" sz="1700"/>
          </a:p>
        </p:txBody>
      </p:sp>
      <p:graphicFrame>
        <p:nvGraphicFramePr>
          <p:cNvPr id="8" name="Group 101"/>
          <p:cNvGraphicFramePr>
            <a:graphicFrameLocks noGrp="1"/>
          </p:cNvGraphicFramePr>
          <p:nvPr>
            <p:extLst>
              <p:ext uri="{D42A27DB-BD31-4B8C-83A1-F6EECF244321}">
                <p14:modId xmlns:p14="http://schemas.microsoft.com/office/powerpoint/2010/main" val="1054608552"/>
              </p:ext>
            </p:extLst>
          </p:nvPr>
        </p:nvGraphicFramePr>
        <p:xfrm>
          <a:off x="1270547" y="1284348"/>
          <a:ext cx="7619453" cy="4724403"/>
        </p:xfrm>
        <a:graphic>
          <a:graphicData uri="http://schemas.openxmlformats.org/drawingml/2006/table">
            <a:tbl>
              <a:tblPr/>
              <a:tblGrid>
                <a:gridCol w="3767861"/>
                <a:gridCol w="3851592"/>
              </a:tblGrid>
              <a:tr h="6588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2800" b="0" i="0" u="none" strike="noStrike" cap="none" normalizeH="0" baseline="0" dirty="0">
                          <a:ln>
                            <a:noFill/>
                          </a:ln>
                          <a:solidFill>
                            <a:srgbClr val="2B3E4D"/>
                          </a:solidFill>
                          <a:effectLst/>
                          <a:latin typeface="Times New Roman" charset="0"/>
                          <a:ea typeface="ＭＳ Ｐゴシック" charset="-128"/>
                          <a:cs typeface="ＭＳ Ｐゴシック" charset="-128"/>
                        </a:rPr>
                        <a:t>dominant order</a:t>
                      </a:r>
                      <a:endParaRPr kumimoji="0" lang="en-US" sz="2800" b="0" i="0" u="none" strike="noStrike" cap="none" normalizeH="0" baseline="0" dirty="0">
                        <a:ln>
                          <a:noFill/>
                        </a:ln>
                        <a:solidFill>
                          <a:srgbClr val="2B3E4D"/>
                        </a:solidFill>
                        <a:effectLst/>
                        <a:latin typeface="Times New Roman" charset="0"/>
                        <a:ea typeface="ＭＳ Ｐゴシック" charset="-128"/>
                        <a:cs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2800" b="0" i="0" u="none" strike="noStrike" cap="none" normalizeH="0" baseline="0">
                          <a:ln>
                            <a:noFill/>
                          </a:ln>
                          <a:solidFill>
                            <a:srgbClr val="2B3E4D"/>
                          </a:solidFill>
                          <a:effectLst/>
                          <a:latin typeface="Times New Roman" charset="0"/>
                          <a:ea typeface="ＭＳ Ｐゴシック" charset="-128"/>
                          <a:cs typeface="ＭＳ Ｐゴシック" charset="-128"/>
                        </a:rPr>
                        <a:t>dominated Other</a:t>
                      </a:r>
                      <a:endParaRPr kumimoji="0" lang="en-US" sz="2800" b="0" i="0" u="none" strike="noStrike" cap="none" normalizeH="0" baseline="0">
                        <a:ln>
                          <a:noFill/>
                        </a:ln>
                        <a:solidFill>
                          <a:srgbClr val="2B3E4D"/>
                        </a:solidFill>
                        <a:effectLst/>
                        <a:latin typeface="Times New Roman"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334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2800" b="0" i="0" u="none" strike="noStrike" cap="none" normalizeH="0" baseline="0">
                          <a:ln>
                            <a:noFill/>
                          </a:ln>
                          <a:solidFill>
                            <a:srgbClr val="2B3E4D"/>
                          </a:solidFill>
                          <a:effectLst/>
                          <a:latin typeface="Times New Roman" charset="0"/>
                          <a:ea typeface="ＭＳ Ｐゴシック" charset="-128"/>
                          <a:cs typeface="ＭＳ Ｐゴシック" charset="-128"/>
                        </a:rPr>
                        <a:t>socially conservative</a:t>
                      </a:r>
                      <a:endParaRPr kumimoji="0" lang="en-US" sz="2800" b="0" i="0" u="none" strike="noStrike" cap="none" normalizeH="0" baseline="0">
                        <a:ln>
                          <a:noFill/>
                        </a:ln>
                        <a:solidFill>
                          <a:srgbClr val="2B3E4D"/>
                        </a:solidFill>
                        <a:effectLst/>
                        <a:latin typeface="Times New Roman" charset="0"/>
                        <a:ea typeface="ＭＳ Ｐゴシック" charset="-128"/>
                        <a:cs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2800" b="0" i="0" u="none" strike="noStrike" cap="none" normalizeH="0" baseline="0">
                          <a:ln>
                            <a:noFill/>
                          </a:ln>
                          <a:solidFill>
                            <a:srgbClr val="2B3E4D"/>
                          </a:solidFill>
                          <a:effectLst/>
                          <a:latin typeface="Times New Roman" charset="0"/>
                          <a:ea typeface="ＭＳ Ｐゴシック" charset="-128"/>
                          <a:cs typeface="ＭＳ Ｐゴシック" charset="-128"/>
                        </a:rPr>
                        <a:t>socially progressive</a:t>
                      </a:r>
                      <a:endParaRPr kumimoji="0" lang="en-US" sz="2800" b="0" i="0" u="none" strike="noStrike" cap="none" normalizeH="0" baseline="0">
                        <a:ln>
                          <a:noFill/>
                        </a:ln>
                        <a:solidFill>
                          <a:srgbClr val="2B3E4D"/>
                        </a:solidFill>
                        <a:effectLst/>
                        <a:latin typeface="Times New Roman"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588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2800" b="0" i="0" u="none" strike="noStrike" cap="none" normalizeH="0" baseline="0">
                          <a:ln>
                            <a:noFill/>
                          </a:ln>
                          <a:solidFill>
                            <a:srgbClr val="2B3E4D"/>
                          </a:solidFill>
                          <a:effectLst/>
                          <a:latin typeface="Times New Roman" charset="0"/>
                          <a:ea typeface="ＭＳ Ｐゴシック" charset="-128"/>
                          <a:cs typeface="ＭＳ Ｐゴシック" charset="-128"/>
                        </a:rPr>
                        <a:t>disempowering</a:t>
                      </a:r>
                      <a:endParaRPr kumimoji="0" lang="en-US" sz="2800" b="0" i="0" u="none" strike="noStrike" cap="none" normalizeH="0" baseline="0">
                        <a:ln>
                          <a:noFill/>
                        </a:ln>
                        <a:solidFill>
                          <a:srgbClr val="2B3E4D"/>
                        </a:solidFill>
                        <a:effectLst/>
                        <a:latin typeface="Times New Roman" charset="0"/>
                        <a:ea typeface="ＭＳ Ｐゴシック" charset="-128"/>
                        <a:cs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2800" b="0" i="0" u="none" strike="noStrike" cap="none" normalizeH="0" baseline="0">
                          <a:ln>
                            <a:noFill/>
                          </a:ln>
                          <a:solidFill>
                            <a:srgbClr val="2B3E4D"/>
                          </a:solidFill>
                          <a:effectLst/>
                          <a:latin typeface="Times New Roman" charset="0"/>
                          <a:ea typeface="ＭＳ Ｐゴシック" charset="-128"/>
                          <a:cs typeface="ＭＳ Ｐゴシック" charset="-128"/>
                        </a:rPr>
                        <a:t>empowering</a:t>
                      </a:r>
                      <a:endParaRPr kumimoji="0" lang="en-US" sz="2800" b="0" i="0" u="none" strike="noStrike" cap="none" normalizeH="0" baseline="0">
                        <a:ln>
                          <a:noFill/>
                        </a:ln>
                        <a:solidFill>
                          <a:srgbClr val="2B3E4D"/>
                        </a:solidFill>
                        <a:effectLst/>
                        <a:latin typeface="Times New Roman"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588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2800" b="0" i="0" u="none" strike="noStrike" cap="none" normalizeH="0" baseline="0">
                          <a:ln>
                            <a:noFill/>
                          </a:ln>
                          <a:solidFill>
                            <a:srgbClr val="2B3E4D"/>
                          </a:solidFill>
                          <a:effectLst/>
                          <a:latin typeface="Times New Roman" charset="0"/>
                          <a:ea typeface="ＭＳ Ｐゴシック" charset="-128"/>
                          <a:cs typeface="ＭＳ Ｐゴシック" charset="-128"/>
                        </a:rPr>
                        <a:t>disengaged</a:t>
                      </a:r>
                      <a:endParaRPr kumimoji="0" lang="en-US" sz="2800" b="0" i="0" u="none" strike="noStrike" cap="none" normalizeH="0" baseline="0">
                        <a:ln>
                          <a:noFill/>
                        </a:ln>
                        <a:solidFill>
                          <a:srgbClr val="2B3E4D"/>
                        </a:solidFill>
                        <a:effectLst/>
                        <a:latin typeface="Times New Roman" charset="0"/>
                        <a:ea typeface="ＭＳ Ｐゴシック" charset="-128"/>
                        <a:cs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2800" b="0" i="0" u="none" strike="noStrike" cap="none" normalizeH="0" baseline="0">
                          <a:ln>
                            <a:noFill/>
                          </a:ln>
                          <a:solidFill>
                            <a:srgbClr val="2B3E4D"/>
                          </a:solidFill>
                          <a:effectLst/>
                          <a:latin typeface="Times New Roman" charset="0"/>
                          <a:ea typeface="ＭＳ Ｐゴシック" charset="-128"/>
                          <a:cs typeface="ＭＳ Ｐゴシック" charset="-128"/>
                        </a:rPr>
                        <a:t>experientially engaged</a:t>
                      </a:r>
                      <a:endParaRPr kumimoji="0" lang="en-US" sz="2800" b="0" i="0" u="none" strike="noStrike" cap="none" normalizeH="0" baseline="0">
                        <a:ln>
                          <a:noFill/>
                        </a:ln>
                        <a:solidFill>
                          <a:srgbClr val="2B3E4D"/>
                        </a:solidFill>
                        <a:effectLst/>
                        <a:latin typeface="Times New Roman"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969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2800" b="0" i="0" u="none" strike="noStrike" cap="none" normalizeH="0" baseline="0">
                          <a:ln>
                            <a:noFill/>
                          </a:ln>
                          <a:solidFill>
                            <a:srgbClr val="2B3E4D"/>
                          </a:solidFill>
                          <a:effectLst/>
                          <a:latin typeface="Times New Roman" charset="0"/>
                          <a:ea typeface="ＭＳ Ｐゴシック" charset="-128"/>
                          <a:cs typeface="ＭＳ Ｐゴシック" charset="-128"/>
                        </a:rPr>
                        <a:t>instructivism</a:t>
                      </a:r>
                      <a:endParaRPr kumimoji="0" lang="en-US" sz="2800" b="0" i="0" u="none" strike="noStrike" cap="none" normalizeH="0" baseline="0">
                        <a:ln>
                          <a:noFill/>
                        </a:ln>
                        <a:solidFill>
                          <a:srgbClr val="2B3E4D"/>
                        </a:solidFill>
                        <a:effectLst/>
                        <a:latin typeface="Times New Roman" charset="0"/>
                        <a:ea typeface="ＭＳ Ｐゴシック" charset="-128"/>
                        <a:cs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2800" b="0" i="0" u="none" strike="noStrike" cap="none" normalizeH="0" baseline="0">
                          <a:ln>
                            <a:noFill/>
                          </a:ln>
                          <a:solidFill>
                            <a:srgbClr val="2B3E4D"/>
                          </a:solidFill>
                          <a:effectLst/>
                          <a:latin typeface="Times New Roman" charset="0"/>
                          <a:ea typeface="ＭＳ Ｐゴシック" charset="-128"/>
                          <a:cs typeface="ＭＳ Ｐゴシック" charset="-128"/>
                        </a:rPr>
                        <a:t>constructivism</a:t>
                      </a:r>
                      <a:endParaRPr kumimoji="0" lang="en-US" sz="2800" b="0" i="0" u="none" strike="noStrike" cap="none" normalizeH="0" baseline="0">
                        <a:ln>
                          <a:noFill/>
                        </a:ln>
                        <a:solidFill>
                          <a:srgbClr val="2B3E4D"/>
                        </a:solidFill>
                        <a:effectLst/>
                        <a:latin typeface="Times New Roman"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588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2800" b="0" i="0" u="none" strike="noStrike" cap="none" normalizeH="0" baseline="0">
                          <a:ln>
                            <a:noFill/>
                          </a:ln>
                          <a:solidFill>
                            <a:srgbClr val="2B3E4D"/>
                          </a:solidFill>
                          <a:effectLst/>
                          <a:latin typeface="Times New Roman" charset="0"/>
                          <a:ea typeface="ＭＳ Ｐゴシック" charset="-128"/>
                          <a:cs typeface="ＭＳ Ｐゴシック" charset="-128"/>
                        </a:rPr>
                        <a:t>teacher-centred</a:t>
                      </a:r>
                      <a:endParaRPr kumimoji="0" lang="en-US" sz="2800" b="0" i="0" u="none" strike="noStrike" cap="none" normalizeH="0" baseline="0">
                        <a:ln>
                          <a:noFill/>
                        </a:ln>
                        <a:solidFill>
                          <a:srgbClr val="2B3E4D"/>
                        </a:solidFill>
                        <a:effectLst/>
                        <a:latin typeface="Times New Roman" charset="0"/>
                        <a:ea typeface="ＭＳ Ｐゴシック" charset="-128"/>
                        <a:cs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2800" b="0" i="0" u="none" strike="noStrike" cap="none" normalizeH="0" baseline="0">
                          <a:ln>
                            <a:noFill/>
                          </a:ln>
                          <a:solidFill>
                            <a:srgbClr val="2B3E4D"/>
                          </a:solidFill>
                          <a:effectLst/>
                          <a:latin typeface="Times New Roman" charset="0"/>
                          <a:ea typeface="ＭＳ Ｐゴシック" charset="-128"/>
                          <a:cs typeface="ＭＳ Ｐゴシック" charset="-128"/>
                        </a:rPr>
                        <a:t>student-centred</a:t>
                      </a:r>
                      <a:endParaRPr kumimoji="0" lang="en-US" sz="2800" b="0" i="0" u="none" strike="noStrike" cap="none" normalizeH="0" baseline="0">
                        <a:ln>
                          <a:noFill/>
                        </a:ln>
                        <a:solidFill>
                          <a:srgbClr val="2B3E4D"/>
                        </a:solidFill>
                        <a:effectLst/>
                        <a:latin typeface="Times New Roman"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588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2800" b="0" i="0" u="none" strike="noStrike" cap="none" normalizeH="0" baseline="0">
                          <a:ln>
                            <a:noFill/>
                          </a:ln>
                          <a:solidFill>
                            <a:srgbClr val="2B3E4D"/>
                          </a:solidFill>
                          <a:effectLst/>
                          <a:latin typeface="Times New Roman" charset="0"/>
                          <a:ea typeface="ＭＳ Ｐゴシック" charset="-128"/>
                          <a:cs typeface="ＭＳ Ｐゴシック" charset="-128"/>
                        </a:rPr>
                        <a:t>teaching</a:t>
                      </a:r>
                      <a:endParaRPr kumimoji="0" lang="en-US" sz="2800" b="0" i="0" u="none" strike="noStrike" cap="none" normalizeH="0" baseline="0">
                        <a:ln>
                          <a:noFill/>
                        </a:ln>
                        <a:solidFill>
                          <a:srgbClr val="2B3E4D"/>
                        </a:solidFill>
                        <a:effectLst/>
                        <a:latin typeface="Times New Roman" charset="0"/>
                        <a:ea typeface="ＭＳ Ｐゴシック" charset="-128"/>
                        <a:cs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2800" b="0" i="0" u="none" strike="noStrike" cap="none" normalizeH="0" baseline="0" dirty="0">
                          <a:ln>
                            <a:noFill/>
                          </a:ln>
                          <a:solidFill>
                            <a:srgbClr val="2B3E4D"/>
                          </a:solidFill>
                          <a:effectLst/>
                          <a:latin typeface="Times New Roman" charset="0"/>
                          <a:ea typeface="ＭＳ Ｐゴシック" charset="-128"/>
                          <a:cs typeface="ＭＳ Ｐゴシック" charset="-128"/>
                        </a:rPr>
                        <a:t>learning</a:t>
                      </a:r>
                      <a:endParaRPr kumimoji="0" lang="en-US" sz="2800" b="0" i="0" u="none" strike="noStrike" cap="none" normalizeH="0" baseline="0" dirty="0">
                        <a:ln>
                          <a:noFill/>
                        </a:ln>
                        <a:solidFill>
                          <a:srgbClr val="2B3E4D"/>
                        </a:solidFill>
                        <a:effectLst/>
                        <a:latin typeface="Times New Roman"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9"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Revealing yourself</a:t>
            </a:r>
            <a:endParaRPr lang="en-US" dirty="0"/>
          </a:p>
        </p:txBody>
      </p:sp>
      <p:sp>
        <p:nvSpPr>
          <p:cNvPr id="54275"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r>
              <a:rPr lang="en-US" smtClean="0"/>
              <a:t>‘</a:t>
            </a:r>
            <a:r>
              <a:rPr lang="en-GB" smtClean="0"/>
              <a:t>taste classifies, and it classifies the classifier’</a:t>
            </a:r>
            <a:r>
              <a:rPr lang="en-AU" smtClean="0"/>
              <a:t> (Bourdieu)</a:t>
            </a:r>
            <a:endParaRPr lang="en-US" smtClean="0"/>
          </a:p>
          <a:p>
            <a:r>
              <a:rPr lang="en-US" smtClean="0"/>
              <a:t>seemingly innocuous choices reveal your moral character by virtue of the constellation they are assigned to</a:t>
            </a:r>
          </a:p>
          <a:p>
            <a:r>
              <a:rPr lang="en-US" smtClean="0"/>
              <a:t>a ‘feel for the game’</a:t>
            </a:r>
          </a:p>
          <a:p>
            <a:r>
              <a:rPr lang="en-US" smtClean="0"/>
              <a:t>hierarchical knower structure</a:t>
            </a:r>
          </a:p>
          <a:p>
            <a:endParaRPr lang="en-US" smtClean="0"/>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F78702C4-8750-4E48-94A1-A52DA79EC968}" type="slidenum">
              <a:rPr lang="en-US"/>
              <a:pPr>
                <a:defRPr/>
              </a:pPr>
              <a:t>36</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CC15B80B-BA55-164C-B97C-5DD2BF1977CF}" type="slidenum">
              <a:rPr lang="en-US"/>
              <a:pPr>
                <a:defRPr/>
              </a:pPr>
              <a:t>37</a:t>
            </a:fld>
            <a:endParaRPr lang="en-US" dirty="0"/>
          </a:p>
        </p:txBody>
      </p:sp>
      <p:sp>
        <p:nvSpPr>
          <p:cNvPr id="55301" name="Content Placeholder 2"/>
          <p:cNvSpPr>
            <a:spLocks noGrp="1"/>
          </p:cNvSpPr>
          <p:nvPr>
            <p:ph idx="1"/>
          </p:nvPr>
        </p:nvSpPr>
        <p:spPr bwMode="auto">
          <a:xfrm>
            <a:off x="1270000" y="1219200"/>
            <a:ext cx="7721600" cy="2057400"/>
          </a:xfrm>
          <a:noFill/>
          <a:ln>
            <a:miter lim="800000"/>
            <a:headEnd/>
            <a:tailEnd/>
          </a:ln>
        </p:spPr>
        <p:txBody>
          <a:bodyPr vert="horz" wrap="square" lIns="91440" tIns="45720" rIns="91440" bIns="45720" numCol="1" anchor="t" anchorCtr="0" compatLnSpc="1">
            <a:prstTxWarp prst="textNoShape">
              <a:avLst/>
            </a:prstTxWarp>
          </a:bodyPr>
          <a:lstStyle/>
          <a:p>
            <a:r>
              <a:rPr lang="en-US" smtClean="0"/>
              <a:t>clusterboosting</a:t>
            </a:r>
          </a:p>
          <a:p>
            <a:pPr lvl="1"/>
            <a:r>
              <a:rPr lang="en-US" smtClean="0"/>
              <a:t>virtuous / radical / critical etc by association with other stances</a:t>
            </a:r>
          </a:p>
          <a:p>
            <a:pPr lvl="1">
              <a:buFontTx/>
              <a:buNone/>
            </a:pPr>
            <a:endParaRPr lang="en-US" smtClean="0"/>
          </a:p>
        </p:txBody>
      </p:sp>
      <p:sp>
        <p:nvSpPr>
          <p:cNvPr id="8" name="TextBox 7"/>
          <p:cNvSpPr txBox="1"/>
          <p:nvPr/>
        </p:nvSpPr>
        <p:spPr>
          <a:xfrm>
            <a:off x="1270000" y="3276600"/>
            <a:ext cx="7569200" cy="2154238"/>
          </a:xfrm>
          <a:prstGeom prst="rect">
            <a:avLst/>
          </a:prstGeom>
          <a:noFill/>
        </p:spPr>
        <p:txBody>
          <a:bodyPr>
            <a:spAutoFit/>
          </a:bodyPr>
          <a:lstStyle/>
          <a:p>
            <a:pPr marL="266700" indent="-266700">
              <a:buFont typeface="Arial"/>
              <a:buChar char="•"/>
              <a:defRPr/>
            </a:pPr>
            <a:r>
              <a:rPr lang="en-US" sz="3200" dirty="0" err="1">
                <a:solidFill>
                  <a:srgbClr val="2B3E4D"/>
                </a:solidFill>
                <a:latin typeface="Times New Roman"/>
                <a:cs typeface="Times New Roman"/>
              </a:rPr>
              <a:t>clusterfucking</a:t>
            </a:r>
            <a:endParaRPr lang="en-US" sz="3200" dirty="0">
              <a:solidFill>
                <a:srgbClr val="2B3E4D"/>
              </a:solidFill>
              <a:latin typeface="Times New Roman"/>
              <a:cs typeface="Times New Roman"/>
            </a:endParaRPr>
          </a:p>
          <a:p>
            <a:pPr marL="630238" lvl="1" indent="-269875">
              <a:buFont typeface="Arial"/>
              <a:buChar char="•"/>
              <a:defRPr/>
            </a:pPr>
            <a:r>
              <a:rPr lang="en-US" sz="2800" dirty="0">
                <a:solidFill>
                  <a:srgbClr val="2B3E4D"/>
                </a:solidFill>
                <a:latin typeface="Times New Roman"/>
                <a:cs typeface="Times New Roman"/>
              </a:rPr>
              <a:t>guilt by association with negatively charged stances</a:t>
            </a:r>
          </a:p>
          <a:p>
            <a:pPr marL="630238" lvl="1" indent="-269875">
              <a:buFont typeface="Arial"/>
              <a:buChar char="•"/>
              <a:defRPr/>
            </a:pPr>
            <a:r>
              <a:rPr lang="en-US" sz="2800" dirty="0">
                <a:solidFill>
                  <a:srgbClr val="2B3E4D"/>
                </a:solidFill>
                <a:latin typeface="Times New Roman"/>
                <a:cs typeface="Times New Roman"/>
              </a:rPr>
              <a:t>can be dog whistle</a:t>
            </a:r>
          </a:p>
          <a:p>
            <a:pPr>
              <a:defRPr/>
            </a:pPr>
            <a:endParaRPr lang="en-US" dirty="0">
              <a:solidFill>
                <a:srgbClr val="2B3E4D"/>
              </a:solidFill>
            </a:endParaRPr>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Signifiers</a:t>
            </a:r>
            <a:endParaRPr lang="en-US" dirty="0"/>
          </a:p>
        </p:txBody>
      </p:sp>
      <p:sp>
        <p:nvSpPr>
          <p:cNvPr id="56323"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r>
              <a:rPr lang="en-GB" i="1" dirty="0" smtClean="0"/>
              <a:t>central signifiers: </a:t>
            </a:r>
            <a:r>
              <a:rPr lang="en-GB" dirty="0" smtClean="0"/>
              <a:t>central cohering symbols within constellations </a:t>
            </a:r>
            <a:endParaRPr lang="en-AU" dirty="0" smtClean="0"/>
          </a:p>
          <a:p>
            <a:pPr lvl="1"/>
            <a:r>
              <a:rPr lang="en-GB" i="1" dirty="0" smtClean="0"/>
              <a:t>target signifiers</a:t>
            </a:r>
            <a:r>
              <a:rPr lang="en-GB" dirty="0" smtClean="0"/>
              <a:t>: central focus of discussion</a:t>
            </a:r>
            <a:endParaRPr lang="en-AU" dirty="0" smtClean="0"/>
          </a:p>
          <a:p>
            <a:pPr lvl="1"/>
            <a:r>
              <a:rPr lang="en-GB" i="1" dirty="0" smtClean="0"/>
              <a:t>contrastive signifiers</a:t>
            </a:r>
            <a:endParaRPr lang="en-AU" dirty="0" smtClean="0"/>
          </a:p>
          <a:p>
            <a:pPr>
              <a:buFontTx/>
              <a:buNone/>
            </a:pPr>
            <a:r>
              <a:rPr lang="en-GB" dirty="0" smtClean="0"/>
              <a:t> </a:t>
            </a:r>
            <a:endParaRPr lang="en-AU" dirty="0" smtClean="0"/>
          </a:p>
          <a:p>
            <a:r>
              <a:rPr lang="en-GB" i="1" dirty="0" smtClean="0"/>
              <a:t>associated signifiers</a:t>
            </a:r>
            <a:r>
              <a:rPr lang="en-GB" dirty="0" smtClean="0"/>
              <a:t>: symbols associated with central signifiers</a:t>
            </a:r>
            <a:endParaRPr lang="en-AU" dirty="0" smtClean="0"/>
          </a:p>
          <a:p>
            <a:endParaRPr lang="en-US" dirty="0" smtClean="0"/>
          </a:p>
          <a:p>
            <a:endParaRPr lang="en-US" dirty="0"/>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029C13AE-032C-1A4D-A4B0-784D58C537D7}" type="slidenum">
              <a:rPr lang="en-US"/>
              <a:pPr>
                <a:defRPr/>
              </a:pPr>
              <a:t>38</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History in schooling</a:t>
            </a:r>
            <a:endParaRPr lang="en-US" dirty="0"/>
          </a:p>
        </p:txBody>
      </p:sp>
      <p:sp>
        <p:nvSpPr>
          <p:cNvPr id="3" name="Content Placeholder 2"/>
          <p:cNvSpPr>
            <a:spLocks noGrp="1"/>
          </p:cNvSpPr>
          <p:nvPr>
            <p:ph idx="1"/>
          </p:nvPr>
        </p:nvSpPr>
        <p:spPr>
          <a:xfrm>
            <a:off x="1270000" y="1341438"/>
            <a:ext cx="7620000" cy="4784725"/>
          </a:xfrm>
        </p:spPr>
        <p:txBody>
          <a:bodyPr>
            <a:normAutofit lnSpcReduction="10000"/>
          </a:bodyPr>
          <a:lstStyle/>
          <a:p>
            <a:pPr>
              <a:defRPr/>
            </a:pPr>
            <a:r>
              <a:rPr lang="en-GB" dirty="0" smtClean="0"/>
              <a:t>video-recordings of 3 hour-long lessons from 2 schools</a:t>
            </a:r>
            <a:endParaRPr lang="en-AU" dirty="0" smtClean="0"/>
          </a:p>
          <a:p>
            <a:pPr>
              <a:defRPr/>
            </a:pPr>
            <a:r>
              <a:rPr lang="en-GB" dirty="0" smtClean="0"/>
              <a:t>syllabus documents from 2 states in Australia</a:t>
            </a:r>
            <a:endParaRPr lang="en-AU" dirty="0" smtClean="0"/>
          </a:p>
          <a:p>
            <a:pPr>
              <a:defRPr/>
            </a:pPr>
            <a:r>
              <a:rPr lang="en-GB" dirty="0" smtClean="0"/>
              <a:t>chapters, contents pages and glossaries from 6 textbooks</a:t>
            </a:r>
            <a:endParaRPr lang="en-AU" dirty="0" smtClean="0"/>
          </a:p>
          <a:p>
            <a:pPr>
              <a:defRPr/>
            </a:pPr>
            <a:r>
              <a:rPr lang="en-US" sz="2595" dirty="0" smtClean="0"/>
              <a:t>Martin, J., Maton, K. &amp; Matruglio, E. (2010) Historical cosmologies: Epistemology and axiology in Australian secondary school history. </a:t>
            </a:r>
            <a:r>
              <a:rPr lang="en-US" sz="2595" i="1" dirty="0" err="1" smtClean="0"/>
              <a:t>Revista</a:t>
            </a:r>
            <a:r>
              <a:rPr lang="en-US" sz="2595" i="1" dirty="0" smtClean="0"/>
              <a:t> </a:t>
            </a:r>
            <a:r>
              <a:rPr lang="en-US" sz="2595" i="1" dirty="0" err="1" smtClean="0"/>
              <a:t>Signos</a:t>
            </a:r>
            <a:r>
              <a:rPr lang="en-US" sz="2595" i="1" dirty="0" smtClean="0"/>
              <a:t> </a:t>
            </a:r>
            <a:r>
              <a:rPr lang="en-US" sz="2595" dirty="0" smtClean="0"/>
              <a:t>43(74): 433-463. </a:t>
            </a:r>
          </a:p>
          <a:p>
            <a:pPr>
              <a:defRPr/>
            </a:pPr>
            <a:endParaRPr lang="en-US" dirty="0"/>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B0859EA9-F4F6-734D-BCF1-D09228FB08C1}" type="slidenum">
              <a:rPr lang="en-US"/>
              <a:pPr>
                <a:defRPr/>
              </a:pPr>
              <a:t>39</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Constellations - summary</a:t>
            </a:r>
            <a:endParaRPr lang="en-US" dirty="0"/>
          </a:p>
        </p:txBody>
      </p:sp>
      <p:sp>
        <p:nvSpPr>
          <p:cNvPr id="3" name="Content Placeholder 2"/>
          <p:cNvSpPr>
            <a:spLocks noGrp="1"/>
          </p:cNvSpPr>
          <p:nvPr>
            <p:ph idx="1"/>
          </p:nvPr>
        </p:nvSpPr>
        <p:spPr/>
        <p:txBody>
          <a:bodyPr/>
          <a:lstStyle/>
          <a:p>
            <a:r>
              <a:rPr lang="en-US" dirty="0" smtClean="0"/>
              <a:t>infinite number of possible ideas, actions or beliefs</a:t>
            </a:r>
          </a:p>
          <a:p>
            <a:r>
              <a:rPr lang="en-US" dirty="0" smtClean="0"/>
              <a:t>some are selected</a:t>
            </a:r>
          </a:p>
          <a:p>
            <a:r>
              <a:rPr lang="en-US" dirty="0" smtClean="0"/>
              <a:t>those selected are arranged into a pattern of some kind</a:t>
            </a:r>
          </a:p>
          <a:p>
            <a:r>
              <a:rPr lang="en-US" dirty="0" smtClean="0"/>
              <a:t>and evaluated in some way</a:t>
            </a:r>
          </a:p>
          <a:p>
            <a:pPr marL="0" indent="0">
              <a:buNone/>
            </a:pPr>
            <a:endParaRPr lang="en-US" dirty="0" smtClean="0"/>
          </a:p>
          <a:p>
            <a:pPr marL="0" indent="0">
              <a:buNone/>
            </a:pPr>
            <a:r>
              <a:rPr lang="en-US" dirty="0" smtClean="0"/>
              <a:t>=&gt; selection, arrangement, evaluation</a:t>
            </a:r>
            <a:endParaRPr lang="en-US" dirty="0"/>
          </a:p>
        </p:txBody>
      </p:sp>
      <p:sp>
        <p:nvSpPr>
          <p:cNvPr id="4" name="Content Placeholder 3"/>
          <p:cNvSpPr>
            <a:spLocks noGrp="1"/>
          </p:cNvSpPr>
          <p:nvPr>
            <p:ph sz="quarter" idx="13"/>
          </p:nvPr>
        </p:nvSpPr>
        <p:spPr/>
        <p:txBody>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DDF962B8-6E6B-764F-873A-D1DF22E4F0E2}" type="slidenum">
              <a:rPr lang="en-US" smtClean="0"/>
              <a:pPr>
                <a:defRPr/>
              </a:pPr>
              <a:t>4</a:t>
            </a:fld>
            <a:endParaRPr lang="en-US" dirty="0"/>
          </a:p>
        </p:txBody>
      </p:sp>
    </p:spTree>
    <p:extLst>
      <p:ext uri="{BB962C8B-B14F-4D97-AF65-F5344CB8AC3E}">
        <p14:creationId xmlns:p14="http://schemas.microsoft.com/office/powerpoint/2010/main" val="37783611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One cosmological analysis</a:t>
            </a:r>
            <a:endParaRPr lang="en-US" dirty="0"/>
          </a:p>
        </p:txBody>
      </p:sp>
      <p:sp>
        <p:nvSpPr>
          <p:cNvPr id="58371"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r>
              <a:rPr lang="en-US" dirty="0" smtClean="0"/>
              <a:t>established central signifiers, if any contrastive and associated signifiers</a:t>
            </a:r>
          </a:p>
          <a:p>
            <a:pPr lvl="1"/>
            <a:r>
              <a:rPr lang="en-US" dirty="0" smtClean="0"/>
              <a:t>‘colonialism’ and ‘nationalism’</a:t>
            </a:r>
          </a:p>
          <a:p>
            <a:pPr lvl="1"/>
            <a:r>
              <a:rPr lang="en-US" dirty="0" smtClean="0"/>
              <a:t>‘the French’ and ‘Ho Chi Minh’</a:t>
            </a:r>
          </a:p>
          <a:p>
            <a:r>
              <a:rPr lang="en-US" dirty="0" smtClean="0"/>
              <a:t>sifted passive / active couplings</a:t>
            </a:r>
          </a:p>
          <a:p>
            <a:r>
              <a:rPr lang="en-US" dirty="0" smtClean="0"/>
              <a:t>arranged constellations</a:t>
            </a:r>
          </a:p>
          <a:p>
            <a:endParaRPr lang="en-US" dirty="0" smtClean="0"/>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3678AA9E-E179-9242-8686-63CD29880EE0}" type="slidenum">
              <a:rPr lang="en-US"/>
              <a:pPr>
                <a:defRPr/>
              </a:pPr>
              <a:t>40</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endParaRPr lang="en-US"/>
          </a:p>
        </p:txBody>
      </p:sp>
      <p:sp>
        <p:nvSpPr>
          <p:cNvPr id="59396"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CB0837DD-97C1-154E-928D-C6C59B0BFDD4}" type="slidenum">
              <a:rPr lang="en-US"/>
              <a:pPr>
                <a:defRPr/>
              </a:pPr>
              <a:t>41</a:t>
            </a:fld>
            <a:endParaRPr lang="en-US" dirty="0"/>
          </a:p>
        </p:txBody>
      </p:sp>
      <p:graphicFrame>
        <p:nvGraphicFramePr>
          <p:cNvPr id="59394" name="Object 2"/>
          <p:cNvGraphicFramePr>
            <a:graphicFrameLocks noChangeAspect="1"/>
          </p:cNvGraphicFramePr>
          <p:nvPr/>
        </p:nvGraphicFramePr>
        <p:xfrm>
          <a:off x="1270000" y="228600"/>
          <a:ext cx="7620000" cy="6629400"/>
        </p:xfrm>
        <a:graphic>
          <a:graphicData uri="http://schemas.openxmlformats.org/presentationml/2006/ole">
            <mc:AlternateContent xmlns:mc="http://schemas.openxmlformats.org/markup-compatibility/2006">
              <mc:Choice xmlns:v="urn:schemas-microsoft-com:vml" Requires="v">
                <p:oleObj spid="_x0000_s59439" name="Document" r:id="rId3" imgW="5626100" imgH="5080000" progId="Word.Document.12">
                  <p:link updateAutomatic="1"/>
                </p:oleObj>
              </mc:Choice>
              <mc:Fallback>
                <p:oleObj name="Document" r:id="rId3" imgW="5626100" imgH="5080000" progId="Word.Document.12">
                  <p:link updateAutomatic="1"/>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70000" y="228600"/>
                        <a:ext cx="7620000" cy="6629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endParaRPr lang="en-US"/>
          </a:p>
        </p:txBody>
      </p:sp>
      <p:sp>
        <p:nvSpPr>
          <p:cNvPr id="60419"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6" name="Slide Number Placeholder 5"/>
          <p:cNvSpPr>
            <a:spLocks noGrp="1"/>
          </p:cNvSpPr>
          <p:nvPr>
            <p:ph type="sldNum" sz="quarter" idx="15"/>
          </p:nvPr>
        </p:nvSpPr>
        <p:spPr/>
        <p:txBody>
          <a:bodyPr/>
          <a:lstStyle/>
          <a:p>
            <a:pPr>
              <a:defRPr/>
            </a:pPr>
            <a:fld id="{E0F723EC-41E8-2A40-8A69-063113DF70B2}" type="slidenum">
              <a:rPr lang="en-US"/>
              <a:pPr>
                <a:defRPr/>
              </a:pPr>
              <a:t>42</a:t>
            </a:fld>
            <a:endParaRPr lang="en-US" dirty="0"/>
          </a:p>
        </p:txBody>
      </p:sp>
      <p:graphicFrame>
        <p:nvGraphicFramePr>
          <p:cNvPr id="7" name="Content Placeholder 7"/>
          <p:cNvGraphicFramePr>
            <a:graphicFrameLocks/>
          </p:cNvGraphicFramePr>
          <p:nvPr>
            <p:extLst>
              <p:ext uri="{D42A27DB-BD31-4B8C-83A1-F6EECF244321}">
                <p14:modId xmlns:p14="http://schemas.microsoft.com/office/powerpoint/2010/main" val="132844184"/>
              </p:ext>
            </p:extLst>
          </p:nvPr>
        </p:nvGraphicFramePr>
        <p:xfrm>
          <a:off x="1270000" y="228600"/>
          <a:ext cx="7619388" cy="6230263"/>
        </p:xfrm>
        <a:graphic>
          <a:graphicData uri="http://schemas.openxmlformats.org/drawingml/2006/table">
            <a:tbl>
              <a:tblPr firstRow="1" bandRow="1">
                <a:tableStyleId>{8EC20E35-A176-4012-BC5E-935CFFF8708E}</a:tableStyleId>
              </a:tblPr>
              <a:tblGrid>
                <a:gridCol w="3809694"/>
                <a:gridCol w="3809694"/>
              </a:tblGrid>
              <a:tr h="446682">
                <a:tc>
                  <a:txBody>
                    <a:bodyPr/>
                    <a:lstStyle/>
                    <a:p>
                      <a:pPr>
                        <a:lnSpc>
                          <a:spcPct val="115000"/>
                        </a:lnSpc>
                        <a:spcAft>
                          <a:spcPts val="0"/>
                        </a:spcAft>
                      </a:pPr>
                      <a:r>
                        <a:rPr lang="en-AU" sz="1800" dirty="0" err="1" smtClean="0"/>
                        <a:t>Ho</a:t>
                      </a:r>
                      <a:r>
                        <a:rPr lang="en-AU" sz="1800" dirty="0" smtClean="0"/>
                        <a:t> Chi </a:t>
                      </a:r>
                      <a:r>
                        <a:rPr lang="en-AU" sz="1800" dirty="0"/>
                        <a:t>Minh </a:t>
                      </a:r>
                      <a:endParaRPr lang="en-AU" sz="1800" dirty="0">
                        <a:latin typeface="Calibri"/>
                        <a:ea typeface="Calibri"/>
                        <a:cs typeface="Times New Roman"/>
                      </a:endParaRPr>
                    </a:p>
                  </a:txBody>
                  <a:tcPr marL="68580" marR="68580" marT="0" marB="0"/>
                </a:tc>
                <a:tc>
                  <a:txBody>
                    <a:bodyPr/>
                    <a:lstStyle/>
                    <a:p>
                      <a:pPr>
                        <a:lnSpc>
                          <a:spcPct val="115000"/>
                        </a:lnSpc>
                        <a:spcAft>
                          <a:spcPts val="0"/>
                        </a:spcAft>
                      </a:pPr>
                      <a:r>
                        <a:rPr lang="en-AU" sz="1800" dirty="0"/>
                        <a:t>The </a:t>
                      </a:r>
                      <a:r>
                        <a:rPr lang="en-AU" sz="1800" dirty="0" smtClean="0"/>
                        <a:t>French</a:t>
                      </a:r>
                      <a:endParaRPr lang="en-AU" sz="1800" dirty="0">
                        <a:latin typeface="Calibri"/>
                        <a:ea typeface="Calibri"/>
                        <a:cs typeface="Times New Roman"/>
                      </a:endParaRPr>
                    </a:p>
                  </a:txBody>
                  <a:tcPr marL="68580" marR="68580" marT="0" marB="0"/>
                </a:tc>
              </a:tr>
              <a:tr h="5573120">
                <a:tc>
                  <a:txBody>
                    <a:bodyPr/>
                    <a:lstStyle/>
                    <a:p>
                      <a:pPr>
                        <a:lnSpc>
                          <a:spcPct val="115000"/>
                        </a:lnSpc>
                        <a:spcAft>
                          <a:spcPts val="0"/>
                        </a:spcAft>
                      </a:pPr>
                      <a:r>
                        <a:rPr lang="en-AU" sz="1500" dirty="0"/>
                        <a:t>Very politically motivated</a:t>
                      </a:r>
                    </a:p>
                    <a:p>
                      <a:pPr>
                        <a:lnSpc>
                          <a:spcPct val="115000"/>
                        </a:lnSpc>
                        <a:spcAft>
                          <a:spcPts val="0"/>
                        </a:spcAft>
                      </a:pPr>
                      <a:r>
                        <a:rPr lang="en-GB" sz="1500" dirty="0"/>
                        <a:t>He’s political</a:t>
                      </a:r>
                      <a:endParaRPr lang="en-AU" sz="1500" dirty="0"/>
                    </a:p>
                    <a:p>
                      <a:pPr>
                        <a:lnSpc>
                          <a:spcPct val="115000"/>
                        </a:lnSpc>
                        <a:spcAft>
                          <a:spcPts val="0"/>
                        </a:spcAft>
                      </a:pPr>
                      <a:r>
                        <a:rPr lang="en-AU" sz="1500" dirty="0"/>
                        <a:t>He is so driven by this desire to change</a:t>
                      </a:r>
                    </a:p>
                    <a:p>
                      <a:pPr>
                        <a:lnSpc>
                          <a:spcPct val="115000"/>
                        </a:lnSpc>
                        <a:spcAft>
                          <a:spcPts val="0"/>
                        </a:spcAft>
                      </a:pPr>
                      <a:r>
                        <a:rPr lang="en-GB" sz="1500" dirty="0" smtClean="0"/>
                        <a:t>emotion</a:t>
                      </a:r>
                      <a:r>
                        <a:rPr lang="en-GB" sz="1500" dirty="0"/>
                        <a:t>, enthusiasm, clear-sightedness, </a:t>
                      </a:r>
                      <a:endParaRPr lang="en-AU" sz="1500" dirty="0"/>
                    </a:p>
                    <a:p>
                      <a:pPr>
                        <a:lnSpc>
                          <a:spcPct val="115000"/>
                        </a:lnSpc>
                        <a:spcAft>
                          <a:spcPts val="0"/>
                        </a:spcAft>
                      </a:pPr>
                      <a:r>
                        <a:rPr lang="en-GB" sz="1500" dirty="0"/>
                        <a:t>confidence</a:t>
                      </a:r>
                      <a:endParaRPr lang="en-AU" sz="1500" dirty="0"/>
                    </a:p>
                    <a:p>
                      <a:pPr>
                        <a:lnSpc>
                          <a:spcPct val="115000"/>
                        </a:lnSpc>
                        <a:spcAft>
                          <a:spcPts val="0"/>
                        </a:spcAft>
                      </a:pPr>
                      <a:r>
                        <a:rPr lang="en-AU" sz="1500" dirty="0"/>
                        <a:t>Focussed communist</a:t>
                      </a:r>
                    </a:p>
                    <a:p>
                      <a:pPr>
                        <a:lnSpc>
                          <a:spcPct val="115000"/>
                        </a:lnSpc>
                        <a:spcAft>
                          <a:spcPts val="0"/>
                        </a:spcAft>
                      </a:pPr>
                      <a:r>
                        <a:rPr lang="en-AU" sz="1500" dirty="0"/>
                        <a:t>Leader of the Vietnamese Nationalist Movement</a:t>
                      </a:r>
                    </a:p>
                    <a:p>
                      <a:pPr>
                        <a:lnSpc>
                          <a:spcPct val="115000"/>
                        </a:lnSpc>
                        <a:spcAft>
                          <a:spcPts val="0"/>
                        </a:spcAft>
                      </a:pPr>
                      <a:r>
                        <a:rPr lang="en-GB" sz="1500" dirty="0"/>
                        <a:t>he wants to know what it’s </a:t>
                      </a:r>
                      <a:r>
                        <a:rPr lang="en-GB" sz="1500" dirty="0" err="1"/>
                        <a:t>gonna</a:t>
                      </a:r>
                      <a:r>
                        <a:rPr lang="en-GB" sz="1500" dirty="0"/>
                        <a:t> do for him and his people</a:t>
                      </a:r>
                      <a:endParaRPr lang="en-AU" sz="1500" dirty="0"/>
                    </a:p>
                    <a:p>
                      <a:pPr>
                        <a:lnSpc>
                          <a:spcPct val="115000"/>
                        </a:lnSpc>
                        <a:spcAft>
                          <a:spcPts val="0"/>
                        </a:spcAft>
                      </a:pPr>
                      <a:r>
                        <a:rPr lang="en-GB" sz="1500" dirty="0"/>
                        <a:t>only socialism and communism can liberate the oppressed nations...from slavery</a:t>
                      </a:r>
                      <a:endParaRPr lang="en-AU" sz="1500" dirty="0"/>
                    </a:p>
                    <a:p>
                      <a:pPr>
                        <a:lnSpc>
                          <a:spcPct val="115000"/>
                        </a:lnSpc>
                        <a:spcAft>
                          <a:spcPts val="0"/>
                        </a:spcAft>
                      </a:pPr>
                      <a:r>
                        <a:rPr lang="en-AU" sz="1500" dirty="0"/>
                        <a:t>Distributed leaflets denouncing the crimes committed by the French colonials in Vietnam</a:t>
                      </a:r>
                    </a:p>
                    <a:p>
                      <a:pPr>
                        <a:lnSpc>
                          <a:spcPct val="115000"/>
                        </a:lnSpc>
                        <a:spcAft>
                          <a:spcPts val="0"/>
                        </a:spcAft>
                      </a:pPr>
                      <a:r>
                        <a:rPr lang="en-GB" sz="1500" dirty="0"/>
                        <a:t>He reads and he studies it and he involves in some of the activities</a:t>
                      </a:r>
                      <a:endParaRPr lang="en-AU" sz="1500" dirty="0"/>
                    </a:p>
                    <a:p>
                      <a:pPr>
                        <a:lnSpc>
                          <a:spcPct val="115000"/>
                        </a:lnSpc>
                        <a:spcAft>
                          <a:spcPts val="0"/>
                        </a:spcAft>
                      </a:pPr>
                      <a:r>
                        <a:rPr lang="en-GB" sz="1500" dirty="0"/>
                        <a:t>His confidence in this ideology</a:t>
                      </a:r>
                      <a:endParaRPr lang="en-AU" sz="1500" dirty="0"/>
                    </a:p>
                    <a:p>
                      <a:pPr>
                        <a:lnSpc>
                          <a:spcPct val="115000"/>
                        </a:lnSpc>
                        <a:spcAft>
                          <a:spcPts val="0"/>
                        </a:spcAft>
                      </a:pPr>
                      <a:r>
                        <a:rPr lang="en-GB" sz="1500" dirty="0"/>
                        <a:t>liberate Vietnam from the French</a:t>
                      </a:r>
                      <a:endParaRPr lang="en-AU" sz="1500" dirty="0"/>
                    </a:p>
                    <a:p>
                      <a:pPr>
                        <a:lnSpc>
                          <a:spcPct val="115000"/>
                        </a:lnSpc>
                        <a:spcAft>
                          <a:spcPts val="0"/>
                        </a:spcAft>
                      </a:pPr>
                      <a:r>
                        <a:rPr lang="en-GB" sz="1500" dirty="0"/>
                        <a:t>Got the facility to find...more. To go grab a book and read stuff</a:t>
                      </a:r>
                      <a:endParaRPr lang="en-AU" sz="1500" dirty="0"/>
                    </a:p>
                    <a:p>
                      <a:pPr>
                        <a:lnSpc>
                          <a:spcPct val="115000"/>
                        </a:lnSpc>
                        <a:spcAft>
                          <a:spcPts val="0"/>
                        </a:spcAft>
                      </a:pPr>
                      <a:r>
                        <a:rPr lang="en-GB" sz="1500" dirty="0"/>
                        <a:t>a Vietnamese person...who wants to be educated</a:t>
                      </a:r>
                      <a:endParaRPr lang="en-AU" sz="1500" dirty="0">
                        <a:latin typeface="Calibri"/>
                        <a:ea typeface="Calibri"/>
                        <a:cs typeface="Times New Roman"/>
                      </a:endParaRPr>
                    </a:p>
                  </a:txBody>
                  <a:tcPr marL="68580" marR="68580" marT="0" marB="0"/>
                </a:tc>
                <a:tc>
                  <a:txBody>
                    <a:bodyPr/>
                    <a:lstStyle/>
                    <a:p>
                      <a:pPr>
                        <a:lnSpc>
                          <a:spcPct val="115000"/>
                        </a:lnSpc>
                        <a:spcAft>
                          <a:spcPts val="0"/>
                        </a:spcAft>
                      </a:pPr>
                      <a:r>
                        <a:rPr lang="en-GB" sz="1500" dirty="0"/>
                        <a:t>Get the whole investment thing happening</a:t>
                      </a:r>
                      <a:endParaRPr lang="en-AU" sz="1500" dirty="0"/>
                    </a:p>
                    <a:p>
                      <a:pPr>
                        <a:lnSpc>
                          <a:spcPct val="115000"/>
                        </a:lnSpc>
                        <a:spcAft>
                          <a:spcPts val="0"/>
                        </a:spcAft>
                      </a:pPr>
                      <a:r>
                        <a:rPr lang="en-AU" sz="1500" dirty="0"/>
                        <a:t>Gold Gospel Glory</a:t>
                      </a:r>
                    </a:p>
                    <a:p>
                      <a:pPr>
                        <a:lnSpc>
                          <a:spcPct val="115000"/>
                        </a:lnSpc>
                        <a:spcAft>
                          <a:spcPts val="0"/>
                        </a:spcAft>
                      </a:pPr>
                      <a:r>
                        <a:rPr lang="en-AU" sz="1500" dirty="0"/>
                        <a:t>To show the rest of the world...they can still do stuff / To show that they are mighty</a:t>
                      </a:r>
                    </a:p>
                    <a:p>
                      <a:pPr>
                        <a:lnSpc>
                          <a:spcPct val="115000"/>
                        </a:lnSpc>
                        <a:spcAft>
                          <a:spcPts val="0"/>
                        </a:spcAft>
                      </a:pPr>
                      <a:r>
                        <a:rPr lang="en-AU" sz="1500" dirty="0"/>
                        <a:t>They colonised</a:t>
                      </a:r>
                    </a:p>
                    <a:p>
                      <a:pPr>
                        <a:lnSpc>
                          <a:spcPct val="115000"/>
                        </a:lnSpc>
                        <a:spcAft>
                          <a:spcPts val="0"/>
                        </a:spcAft>
                      </a:pPr>
                      <a:r>
                        <a:rPr lang="en-GB" sz="1500" dirty="0"/>
                        <a:t>Brutality in crimes/murdering/family members butchered disappeared tortured</a:t>
                      </a:r>
                      <a:endParaRPr lang="en-AU" sz="1500" dirty="0"/>
                    </a:p>
                    <a:p>
                      <a:pPr>
                        <a:lnSpc>
                          <a:spcPct val="115000"/>
                        </a:lnSpc>
                        <a:spcAft>
                          <a:spcPts val="0"/>
                        </a:spcAft>
                      </a:pPr>
                      <a:r>
                        <a:rPr lang="en-GB" sz="1500" dirty="0" err="1"/>
                        <a:t>imperialist..Lords</a:t>
                      </a:r>
                      <a:r>
                        <a:rPr lang="en-GB" sz="1500" dirty="0"/>
                        <a:t> of Vietnam</a:t>
                      </a:r>
                      <a:endParaRPr lang="en-AU" sz="1500" dirty="0"/>
                    </a:p>
                    <a:p>
                      <a:pPr>
                        <a:lnSpc>
                          <a:spcPct val="115000"/>
                        </a:lnSpc>
                        <a:spcAft>
                          <a:spcPts val="0"/>
                        </a:spcAft>
                      </a:pPr>
                      <a:r>
                        <a:rPr lang="en-GB" sz="1500" dirty="0"/>
                        <a:t>the French colonialists in Vietnam</a:t>
                      </a:r>
                      <a:endParaRPr lang="en-AU" sz="1500" dirty="0"/>
                    </a:p>
                    <a:p>
                      <a:pPr>
                        <a:lnSpc>
                          <a:spcPct val="115000"/>
                        </a:lnSpc>
                        <a:spcAft>
                          <a:spcPts val="0"/>
                        </a:spcAft>
                      </a:pPr>
                      <a:r>
                        <a:rPr lang="en-AU" sz="1500" dirty="0"/>
                        <a:t>Took over the land, livelihood ability to survive,</a:t>
                      </a:r>
                    </a:p>
                    <a:p>
                      <a:pPr>
                        <a:lnSpc>
                          <a:spcPct val="115000"/>
                        </a:lnSpc>
                        <a:spcAft>
                          <a:spcPts val="0"/>
                        </a:spcAft>
                      </a:pPr>
                      <a:r>
                        <a:rPr lang="en-AU" sz="1500" dirty="0"/>
                        <a:t>dispossessing people</a:t>
                      </a:r>
                    </a:p>
                    <a:p>
                      <a:pPr>
                        <a:lnSpc>
                          <a:spcPct val="115000"/>
                        </a:lnSpc>
                        <a:spcAft>
                          <a:spcPts val="0"/>
                        </a:spcAft>
                      </a:pPr>
                      <a:r>
                        <a:rPr lang="en-AU" sz="1500" dirty="0"/>
                        <a:t>Were they nice kind people who let everyone do...what they were doing beforehand?</a:t>
                      </a:r>
                    </a:p>
                    <a:p>
                      <a:pPr>
                        <a:lnSpc>
                          <a:spcPct val="115000"/>
                        </a:lnSpc>
                        <a:spcAft>
                          <a:spcPts val="0"/>
                        </a:spcAft>
                      </a:pPr>
                      <a:r>
                        <a:rPr lang="en-GB" sz="1500" dirty="0"/>
                        <a:t>The French, you know, criminal holdings</a:t>
                      </a:r>
                      <a:endParaRPr lang="en-AU" sz="1500" dirty="0"/>
                    </a:p>
                    <a:p>
                      <a:pPr>
                        <a:lnSpc>
                          <a:spcPct val="115000"/>
                        </a:lnSpc>
                        <a:spcAft>
                          <a:spcPts val="0"/>
                        </a:spcAft>
                      </a:pPr>
                      <a:r>
                        <a:rPr lang="en-GB" sz="1500" dirty="0"/>
                        <a:t>The French killed the Vietnamese people</a:t>
                      </a:r>
                      <a:endParaRPr lang="en-AU" sz="1500" dirty="0"/>
                    </a:p>
                    <a:p>
                      <a:pPr>
                        <a:lnSpc>
                          <a:spcPct val="115000"/>
                        </a:lnSpc>
                        <a:spcAft>
                          <a:spcPts val="0"/>
                        </a:spcAft>
                      </a:pPr>
                      <a:r>
                        <a:rPr lang="en-AU" sz="1500" dirty="0"/>
                        <a:t>Pessimistic about what’s </a:t>
                      </a:r>
                      <a:r>
                        <a:rPr lang="en-AU" sz="1500" dirty="0" err="1"/>
                        <a:t>gonna</a:t>
                      </a:r>
                      <a:r>
                        <a:rPr lang="en-AU" sz="1500" dirty="0"/>
                        <a:t> go on in Vietnam</a:t>
                      </a:r>
                    </a:p>
                    <a:p>
                      <a:pPr>
                        <a:lnSpc>
                          <a:spcPct val="115000"/>
                        </a:lnSpc>
                        <a:spcAft>
                          <a:spcPts val="0"/>
                        </a:spcAft>
                      </a:pPr>
                      <a:r>
                        <a:rPr lang="en-GB" sz="1500" dirty="0"/>
                        <a:t>Suffered under the French</a:t>
                      </a:r>
                      <a:endParaRPr lang="en-AU" sz="1500" dirty="0"/>
                    </a:p>
                    <a:p>
                      <a:pPr>
                        <a:lnSpc>
                          <a:spcPct val="115000"/>
                        </a:lnSpc>
                        <a:spcAft>
                          <a:spcPts val="0"/>
                        </a:spcAft>
                      </a:pPr>
                      <a:r>
                        <a:rPr lang="en-GB" sz="1500" dirty="0"/>
                        <a:t>Did the average French person know what was going on in Indo-China</a:t>
                      </a:r>
                      <a:r>
                        <a:rPr lang="en-GB" sz="1500" dirty="0" smtClean="0"/>
                        <a:t>?</a:t>
                      </a:r>
                      <a:endParaRPr lang="en-AU" sz="1500" dirty="0"/>
                    </a:p>
                  </a:txBody>
                  <a:tcPr marL="68580" marR="68580" marT="0" marB="0"/>
                </a:tc>
              </a:tr>
            </a:tbl>
          </a:graphicData>
        </a:graphic>
      </p:graphicFrame>
      <p:sp>
        <p:nvSpPr>
          <p:cNvPr id="8"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
        <p:nvSpPr>
          <p:cNvPr id="9" name="Rounded Rectangle 8"/>
          <p:cNvSpPr/>
          <p:nvPr/>
        </p:nvSpPr>
        <p:spPr bwMode="auto">
          <a:xfrm>
            <a:off x="1270000" y="706399"/>
            <a:ext cx="3015777" cy="313005"/>
          </a:xfrm>
          <a:prstGeom prst="roundRect">
            <a:avLst/>
          </a:prstGeom>
          <a:noFill/>
          <a:ln w="28575" cmpd="sng">
            <a:solidFill>
              <a:srgbClr val="00009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prstTxWarp prst="textNoShape">
              <a:avLst/>
            </a:prstTxWarp>
          </a:bodyPr>
          <a:lstStyle/>
          <a:p>
            <a:pPr>
              <a:defRPr/>
            </a:pPr>
            <a:endParaRPr lang="en-US">
              <a:solidFill>
                <a:schemeClr val="tx1"/>
              </a:solidFill>
              <a:latin typeface="Arial" charset="0"/>
            </a:endParaRPr>
          </a:p>
        </p:txBody>
      </p:sp>
      <p:sp>
        <p:nvSpPr>
          <p:cNvPr id="10" name="Rounded Rectangle 9"/>
          <p:cNvSpPr/>
          <p:nvPr/>
        </p:nvSpPr>
        <p:spPr bwMode="auto">
          <a:xfrm>
            <a:off x="1270000" y="1166384"/>
            <a:ext cx="3015777" cy="313005"/>
          </a:xfrm>
          <a:prstGeom prst="roundRect">
            <a:avLst/>
          </a:prstGeom>
          <a:noFill/>
          <a:ln w="28575" cmpd="sng">
            <a:solidFill>
              <a:srgbClr val="00009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prstTxWarp prst="textNoShape">
              <a:avLst/>
            </a:prstTxWarp>
          </a:bodyPr>
          <a:lstStyle/>
          <a:p>
            <a:pPr>
              <a:defRPr/>
            </a:pPr>
            <a:endParaRPr lang="en-US">
              <a:solidFill>
                <a:schemeClr val="tx1"/>
              </a:solidFill>
              <a:latin typeface="Arial" charset="0"/>
            </a:endParaRPr>
          </a:p>
        </p:txBody>
      </p:sp>
      <p:sp>
        <p:nvSpPr>
          <p:cNvPr id="11" name="Rounded Rectangle 10"/>
          <p:cNvSpPr/>
          <p:nvPr/>
        </p:nvSpPr>
        <p:spPr bwMode="auto">
          <a:xfrm>
            <a:off x="1270000" y="1706078"/>
            <a:ext cx="3015777" cy="313005"/>
          </a:xfrm>
          <a:prstGeom prst="roundRect">
            <a:avLst/>
          </a:prstGeom>
          <a:noFill/>
          <a:ln w="28575" cmpd="sng">
            <a:solidFill>
              <a:srgbClr val="00009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prstTxWarp prst="textNoShape">
              <a:avLst/>
            </a:prstTxWarp>
          </a:bodyPr>
          <a:lstStyle/>
          <a:p>
            <a:pPr>
              <a:defRPr/>
            </a:pPr>
            <a:endParaRPr lang="en-US">
              <a:solidFill>
                <a:schemeClr val="tx1"/>
              </a:solidFill>
              <a:latin typeface="Arial" charset="0"/>
            </a:endParaRPr>
          </a:p>
        </p:txBody>
      </p:sp>
      <p:sp>
        <p:nvSpPr>
          <p:cNvPr id="12" name="Rounded Rectangle 11"/>
          <p:cNvSpPr/>
          <p:nvPr/>
        </p:nvSpPr>
        <p:spPr bwMode="auto">
          <a:xfrm>
            <a:off x="1269999" y="5969660"/>
            <a:ext cx="3425229" cy="489203"/>
          </a:xfrm>
          <a:prstGeom prst="roundRect">
            <a:avLst/>
          </a:prstGeom>
          <a:noFill/>
          <a:ln w="28575" cmpd="sng">
            <a:solidFill>
              <a:srgbClr val="00009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prstTxWarp prst="textNoShape">
              <a:avLst/>
            </a:prstTxWarp>
          </a:bodyPr>
          <a:lstStyle/>
          <a:p>
            <a:pPr>
              <a:defRPr/>
            </a:pPr>
            <a:endParaRPr lang="en-US">
              <a:solidFill>
                <a:schemeClr val="tx1"/>
              </a:solidFill>
              <a:latin typeface="Arial" charset="0"/>
            </a:endParaRPr>
          </a:p>
        </p:txBody>
      </p:sp>
      <p:sp>
        <p:nvSpPr>
          <p:cNvPr id="13" name="Rounded Rectangle 12"/>
          <p:cNvSpPr/>
          <p:nvPr/>
        </p:nvSpPr>
        <p:spPr bwMode="auto">
          <a:xfrm>
            <a:off x="5098380" y="2005796"/>
            <a:ext cx="3456628" cy="313005"/>
          </a:xfrm>
          <a:prstGeom prst="roundRect">
            <a:avLst/>
          </a:prstGeom>
          <a:noFill/>
          <a:ln w="28575" cmpd="sng">
            <a:solidFill>
              <a:srgbClr val="00009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prstTxWarp prst="textNoShape">
              <a:avLst/>
            </a:prstTxWarp>
          </a:bodyPr>
          <a:lstStyle/>
          <a:p>
            <a:pPr>
              <a:defRPr/>
            </a:pPr>
            <a:endParaRPr lang="en-US">
              <a:solidFill>
                <a:schemeClr val="tx1"/>
              </a:solidFill>
              <a:latin typeface="Arial" charset="0"/>
            </a:endParaRPr>
          </a:p>
        </p:txBody>
      </p:sp>
      <p:sp>
        <p:nvSpPr>
          <p:cNvPr id="14" name="Rounded Rectangle 13"/>
          <p:cNvSpPr/>
          <p:nvPr/>
        </p:nvSpPr>
        <p:spPr bwMode="auto">
          <a:xfrm>
            <a:off x="5098380" y="2318801"/>
            <a:ext cx="3456628" cy="313005"/>
          </a:xfrm>
          <a:prstGeom prst="roundRect">
            <a:avLst/>
          </a:prstGeom>
          <a:noFill/>
          <a:ln w="28575" cmpd="sng">
            <a:solidFill>
              <a:srgbClr val="00009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prstTxWarp prst="textNoShape">
              <a:avLst/>
            </a:prstTxWarp>
          </a:bodyPr>
          <a:lstStyle/>
          <a:p>
            <a:pPr>
              <a:defRPr/>
            </a:pPr>
            <a:endParaRPr lang="en-US">
              <a:solidFill>
                <a:schemeClr val="tx1"/>
              </a:solidFill>
              <a:latin typeface="Arial" charset="0"/>
            </a:endParaRPr>
          </a:p>
        </p:txBody>
      </p:sp>
      <p:sp>
        <p:nvSpPr>
          <p:cNvPr id="15" name="Rounded Rectangle 14"/>
          <p:cNvSpPr/>
          <p:nvPr/>
        </p:nvSpPr>
        <p:spPr bwMode="auto">
          <a:xfrm>
            <a:off x="5098380" y="3619289"/>
            <a:ext cx="3456628" cy="313005"/>
          </a:xfrm>
          <a:prstGeom prst="roundRect">
            <a:avLst/>
          </a:prstGeom>
          <a:noFill/>
          <a:ln w="28575" cmpd="sng">
            <a:solidFill>
              <a:srgbClr val="00009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prstTxWarp prst="textNoShape">
              <a:avLst/>
            </a:prstTxWarp>
          </a:bodyPr>
          <a:lstStyle/>
          <a:p>
            <a:pPr>
              <a:defRPr/>
            </a:pPr>
            <a:endParaRPr lang="en-US">
              <a:solidFill>
                <a:schemeClr val="tx1"/>
              </a:solidFill>
              <a:latin typeface="Arial" charset="0"/>
            </a:endParaRPr>
          </a:p>
        </p:txBody>
      </p:sp>
      <p:sp>
        <p:nvSpPr>
          <p:cNvPr id="16" name="Rounded Rectangle 15"/>
          <p:cNvSpPr/>
          <p:nvPr/>
        </p:nvSpPr>
        <p:spPr bwMode="auto">
          <a:xfrm>
            <a:off x="5098380" y="5390714"/>
            <a:ext cx="3456628" cy="313005"/>
          </a:xfrm>
          <a:prstGeom prst="roundRect">
            <a:avLst/>
          </a:prstGeom>
          <a:noFill/>
          <a:ln w="28575" cmpd="sng">
            <a:solidFill>
              <a:srgbClr val="00009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prstTxWarp prst="textNoShape">
              <a:avLst/>
            </a:prstTxWarp>
          </a:bodyPr>
          <a:lstStyle/>
          <a:p>
            <a:pPr>
              <a:defRPr/>
            </a:pPr>
            <a:endParaRPr lang="en-US">
              <a:solidFill>
                <a:schemeClr val="tx1"/>
              </a:solidFill>
              <a:latin typeface="Arial" charset="0"/>
            </a:endParaRP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P spid="14" grpId="0" animBg="1"/>
      <p:bldP spid="15" grpId="0" animBg="1"/>
      <p:bldP spid="16"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Content Placeholder 3"/>
          <p:cNvSpPr>
            <a:spLocks noGrp="1"/>
          </p:cNvSpPr>
          <p:nvPr>
            <p:ph sz="quarter" idx="13"/>
          </p:nvPr>
        </p:nvSpPr>
        <p:spPr/>
        <p:txBody>
          <a:bodyPr/>
          <a:lstStyle/>
          <a:p>
            <a:endParaRPr lang="en-US"/>
          </a:p>
        </p:txBody>
      </p:sp>
      <p:sp>
        <p:nvSpPr>
          <p:cNvPr id="6" name="Slide Number Placeholder 5"/>
          <p:cNvSpPr>
            <a:spLocks noGrp="1"/>
          </p:cNvSpPr>
          <p:nvPr>
            <p:ph type="sldNum" sz="quarter" idx="15"/>
          </p:nvPr>
        </p:nvSpPr>
        <p:spPr/>
        <p:txBody>
          <a:bodyPr/>
          <a:lstStyle/>
          <a:p>
            <a:pPr>
              <a:defRPr/>
            </a:pPr>
            <a:fld id="{DDF962B8-6E6B-764F-873A-D1DF22E4F0E2}" type="slidenum">
              <a:rPr lang="en-US" smtClean="0"/>
              <a:pPr>
                <a:defRPr/>
              </a:pPr>
              <a:t>43</a:t>
            </a:fld>
            <a:endParaRPr lang="en-US" dirty="0"/>
          </a:p>
        </p:txBody>
      </p:sp>
      <p:pic>
        <p:nvPicPr>
          <p:cNvPr id="7" name="Picture 6" descr="2014-12-05 03.10.09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95348" y="0"/>
            <a:ext cx="5691300" cy="6844942"/>
          </a:xfrm>
          <a:prstGeom prst="rect">
            <a:avLst/>
          </a:prstGeom>
        </p:spPr>
      </p:pic>
    </p:spTree>
    <p:extLst>
      <p:ext uri="{BB962C8B-B14F-4D97-AF65-F5344CB8AC3E}">
        <p14:creationId xmlns:p14="http://schemas.microsoft.com/office/powerpoint/2010/main" val="75513932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From excerpt being discussed</a:t>
            </a:r>
            <a:endParaRPr lang="en-US" dirty="0"/>
          </a:p>
        </p:txBody>
      </p:sp>
      <p:sp>
        <p:nvSpPr>
          <p:cNvPr id="3" name="Content Placeholder 2"/>
          <p:cNvSpPr>
            <a:spLocks noGrp="1"/>
          </p:cNvSpPr>
          <p:nvPr>
            <p:ph idx="1"/>
          </p:nvPr>
        </p:nvSpPr>
        <p:spPr>
          <a:xfrm>
            <a:off x="1270000" y="1341438"/>
            <a:ext cx="7620000" cy="4784725"/>
          </a:xfrm>
        </p:spPr>
        <p:txBody>
          <a:bodyPr>
            <a:normAutofit fontScale="92500" lnSpcReduction="20000"/>
          </a:bodyPr>
          <a:lstStyle/>
          <a:p>
            <a:pPr marL="0" indent="0">
              <a:buNone/>
              <a:defRPr/>
            </a:pPr>
            <a:r>
              <a:rPr lang="en-GB" dirty="0" smtClean="0"/>
              <a:t>“What </a:t>
            </a:r>
            <a:r>
              <a:rPr lang="en-GB" dirty="0" smtClean="0"/>
              <a:t>emotion, enthusiasm, </a:t>
            </a:r>
            <a:r>
              <a:rPr lang="en-GB" dirty="0" err="1" smtClean="0"/>
              <a:t>clearsightedness</a:t>
            </a:r>
            <a:r>
              <a:rPr lang="en-GB" dirty="0" smtClean="0"/>
              <a:t> and confidence it instilled into me! I was overjoyed to tears. Though sitting alone in my room, I shouted aloud as if addressing large crowds: ‘Dear martyrs, compatriots! This is what we need, this is the path to our liberation!</a:t>
            </a:r>
            <a:r>
              <a:rPr lang="en-GB" dirty="0" smtClean="0"/>
              <a:t>’”</a:t>
            </a:r>
            <a:endParaRPr lang="en-AU" dirty="0" smtClean="0"/>
          </a:p>
          <a:p>
            <a:pPr marL="0" indent="0">
              <a:buNone/>
              <a:defRPr/>
            </a:pPr>
            <a:endParaRPr lang="en-AU" dirty="0" smtClean="0"/>
          </a:p>
          <a:p>
            <a:pPr marL="0" indent="0">
              <a:buNone/>
              <a:defRPr/>
            </a:pPr>
            <a:r>
              <a:rPr lang="en-AU" dirty="0" smtClean="0"/>
              <a:t>“</a:t>
            </a:r>
            <a:r>
              <a:rPr lang="en-AU" dirty="0" smtClean="0"/>
              <a:t>Leninism </a:t>
            </a:r>
            <a:r>
              <a:rPr lang="en-AU" dirty="0" smtClean="0"/>
              <a:t>is not only a miraculous ‘book of the wise’ …it is also the radiant sun illuminating our path to final victory, to Socialism and </a:t>
            </a:r>
            <a:r>
              <a:rPr lang="en-AU" dirty="0" smtClean="0"/>
              <a:t>Communism”</a:t>
            </a:r>
            <a:endParaRPr lang="en-US" dirty="0" smtClean="0"/>
          </a:p>
          <a:p>
            <a:pPr>
              <a:defRPr/>
            </a:pPr>
            <a:endParaRPr lang="en-US" dirty="0"/>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0A3975E3-7B5E-E848-A362-C2C2C0228326}" type="slidenum">
              <a:rPr lang="en-US"/>
              <a:pPr>
                <a:defRPr/>
              </a:pPr>
              <a:t>44</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Clustering of ‘Ho Chi Minh’</a:t>
            </a:r>
            <a:endParaRPr lang="en-US" dirty="0"/>
          </a:p>
        </p:txBody>
      </p:sp>
      <p:sp>
        <p:nvSpPr>
          <p:cNvPr id="3" name="Content Placeholder 2"/>
          <p:cNvSpPr>
            <a:spLocks noGrp="1"/>
          </p:cNvSpPr>
          <p:nvPr>
            <p:ph idx="1"/>
          </p:nvPr>
        </p:nvSpPr>
        <p:spPr>
          <a:xfrm>
            <a:off x="1270000" y="1341438"/>
            <a:ext cx="7620000" cy="4784725"/>
          </a:xfrm>
        </p:spPr>
        <p:txBody>
          <a:bodyPr>
            <a:normAutofit fontScale="92500" lnSpcReduction="20000"/>
          </a:bodyPr>
          <a:lstStyle/>
          <a:p>
            <a:pPr>
              <a:defRPr/>
            </a:pPr>
            <a:r>
              <a:rPr lang="en-GB" dirty="0" smtClean="0"/>
              <a:t>“he </a:t>
            </a:r>
            <a:r>
              <a:rPr lang="en-GB" dirty="0" smtClean="0"/>
              <a:t>wants to know what it’s </a:t>
            </a:r>
            <a:r>
              <a:rPr lang="en-GB" dirty="0" err="1" smtClean="0"/>
              <a:t>gonna</a:t>
            </a:r>
            <a:r>
              <a:rPr lang="en-GB" dirty="0" smtClean="0"/>
              <a:t> do for him and his </a:t>
            </a:r>
            <a:r>
              <a:rPr lang="en-GB" dirty="0" smtClean="0"/>
              <a:t>people”</a:t>
            </a:r>
            <a:endParaRPr lang="en-AU" dirty="0" smtClean="0"/>
          </a:p>
          <a:p>
            <a:pPr>
              <a:defRPr/>
            </a:pPr>
            <a:r>
              <a:rPr lang="en-GB" dirty="0" smtClean="0"/>
              <a:t>“He </a:t>
            </a:r>
            <a:r>
              <a:rPr lang="en-GB" dirty="0" smtClean="0"/>
              <a:t>reads and he studies it and he involves in some of the </a:t>
            </a:r>
            <a:r>
              <a:rPr lang="en-GB" dirty="0" smtClean="0"/>
              <a:t>activities”</a:t>
            </a:r>
            <a:endParaRPr lang="en-AU" dirty="0" smtClean="0"/>
          </a:p>
          <a:p>
            <a:pPr>
              <a:defRPr/>
            </a:pPr>
            <a:r>
              <a:rPr lang="en-GB" dirty="0" smtClean="0"/>
              <a:t>“Got </a:t>
            </a:r>
            <a:r>
              <a:rPr lang="en-GB" dirty="0" smtClean="0"/>
              <a:t>the facility to find...more. To go grab a book and read </a:t>
            </a:r>
            <a:r>
              <a:rPr lang="en-GB" dirty="0" smtClean="0"/>
              <a:t>stuff</a:t>
            </a:r>
            <a:r>
              <a:rPr lang="en-AU" dirty="0" smtClean="0"/>
              <a:t>”</a:t>
            </a:r>
            <a:endParaRPr lang="en-AU" dirty="0" smtClean="0"/>
          </a:p>
          <a:p>
            <a:pPr>
              <a:defRPr/>
            </a:pPr>
            <a:r>
              <a:rPr lang="en-GB" dirty="0" smtClean="0"/>
              <a:t>“</a:t>
            </a:r>
            <a:r>
              <a:rPr lang="en-GB" dirty="0" smtClean="0"/>
              <a:t>a </a:t>
            </a:r>
            <a:r>
              <a:rPr lang="en-GB" dirty="0" smtClean="0"/>
              <a:t>Vietnamese person...who wants to be </a:t>
            </a:r>
            <a:r>
              <a:rPr lang="en-GB" dirty="0" smtClean="0"/>
              <a:t>educated</a:t>
            </a:r>
            <a:r>
              <a:rPr lang="en-AU" dirty="0" smtClean="0"/>
              <a:t>”</a:t>
            </a:r>
            <a:endParaRPr lang="en-AU" dirty="0" smtClean="0"/>
          </a:p>
          <a:p>
            <a:pPr>
              <a:defRPr/>
            </a:pPr>
            <a:r>
              <a:rPr lang="en-AU" dirty="0" smtClean="0"/>
              <a:t>“He </a:t>
            </a:r>
            <a:r>
              <a:rPr lang="en-AU" dirty="0" smtClean="0"/>
              <a:t>is so driven by this desire to </a:t>
            </a:r>
            <a:r>
              <a:rPr lang="en-AU" dirty="0" smtClean="0"/>
              <a:t>change”</a:t>
            </a:r>
            <a:endParaRPr lang="en-AU" dirty="0" smtClean="0"/>
          </a:p>
          <a:p>
            <a:pPr>
              <a:defRPr/>
            </a:pPr>
            <a:r>
              <a:rPr lang="en-AU" dirty="0" smtClean="0"/>
              <a:t>“emotion</a:t>
            </a:r>
            <a:r>
              <a:rPr lang="en-AU" dirty="0" smtClean="0"/>
              <a:t>, enthusiasm, clear-</a:t>
            </a:r>
            <a:r>
              <a:rPr lang="en-AU" dirty="0" smtClean="0"/>
              <a:t>sightedness” </a:t>
            </a:r>
            <a:endParaRPr lang="en-AU" dirty="0" smtClean="0"/>
          </a:p>
          <a:p>
            <a:pPr>
              <a:defRPr/>
            </a:pPr>
            <a:r>
              <a:rPr lang="en-AU" dirty="0" smtClean="0"/>
              <a:t>“Focused communist”</a:t>
            </a:r>
            <a:endParaRPr lang="en-AU" dirty="0" smtClean="0"/>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86717507-E477-5F4B-B456-CEA5A78A65DD}" type="slidenum">
              <a:rPr lang="en-US"/>
              <a:pPr>
                <a:defRPr/>
              </a:pPr>
              <a:t>45</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Clustering of ‘the French’</a:t>
            </a:r>
            <a:endParaRPr lang="en-US" dirty="0"/>
          </a:p>
        </p:txBody>
      </p:sp>
      <p:sp>
        <p:nvSpPr>
          <p:cNvPr id="64515" name="Content Placeholder 2"/>
          <p:cNvSpPr>
            <a:spLocks noGrp="1"/>
          </p:cNvSpPr>
          <p:nvPr>
            <p:ph idx="1"/>
          </p:nvPr>
        </p:nvSpPr>
        <p:spPr bwMode="auto">
          <a:xfrm>
            <a:off x="1270000" y="1181099"/>
            <a:ext cx="7620000" cy="5002171"/>
          </a:xfrm>
          <a:noFill/>
          <a:ln>
            <a:miter lim="800000"/>
            <a:headEnd/>
            <a:tailEnd/>
          </a:ln>
        </p:spPr>
        <p:txBody>
          <a:bodyPr vert="horz" wrap="square" lIns="91440" tIns="45720" rIns="91440" bIns="45720" numCol="1" anchor="t" anchorCtr="0" compatLnSpc="1">
            <a:prstTxWarp prst="textNoShape">
              <a:avLst/>
            </a:prstTxWarp>
            <a:normAutofit fontScale="92500" lnSpcReduction="10000"/>
          </a:bodyPr>
          <a:lstStyle/>
          <a:p>
            <a:pPr>
              <a:lnSpc>
                <a:spcPct val="115000"/>
              </a:lnSpc>
            </a:pPr>
            <a:r>
              <a:rPr lang="en-AU" sz="1800" dirty="0" smtClean="0">
                <a:ea typeface="Calibri" charset="0"/>
                <a:cs typeface="Calibri" charset="0"/>
              </a:rPr>
              <a:t>Gold </a:t>
            </a:r>
            <a:r>
              <a:rPr lang="en-AU" sz="1800" dirty="0" smtClean="0">
                <a:ea typeface="Calibri" charset="0"/>
                <a:cs typeface="Calibri" charset="0"/>
              </a:rPr>
              <a:t>Gospel Glory</a:t>
            </a:r>
            <a:endParaRPr lang="en-AU" sz="1800" dirty="0" smtClean="0">
              <a:latin typeface="Calibri" charset="0"/>
              <a:ea typeface="Calibri" charset="0"/>
              <a:cs typeface="Calibri" charset="0"/>
            </a:endParaRPr>
          </a:p>
          <a:p>
            <a:pPr>
              <a:lnSpc>
                <a:spcPct val="115000"/>
              </a:lnSpc>
            </a:pPr>
            <a:r>
              <a:rPr lang="en-AU" sz="1800" dirty="0" smtClean="0">
                <a:ea typeface="Calibri" charset="0"/>
                <a:cs typeface="Calibri" charset="0"/>
              </a:rPr>
              <a:t>To show the rest of the world...they can still do stuff / To show that they are mighty</a:t>
            </a:r>
            <a:endParaRPr lang="en-AU" sz="1800" dirty="0" smtClean="0">
              <a:latin typeface="Calibri" charset="0"/>
              <a:ea typeface="Calibri" charset="0"/>
              <a:cs typeface="Calibri" charset="0"/>
            </a:endParaRPr>
          </a:p>
          <a:p>
            <a:pPr>
              <a:lnSpc>
                <a:spcPct val="115000"/>
              </a:lnSpc>
            </a:pPr>
            <a:r>
              <a:rPr lang="en-AU" sz="1800" dirty="0" smtClean="0">
                <a:ea typeface="Calibri" charset="0"/>
                <a:cs typeface="Calibri" charset="0"/>
              </a:rPr>
              <a:t>They </a:t>
            </a:r>
            <a:r>
              <a:rPr lang="en-AU" sz="1800" b="1" dirty="0" smtClean="0">
                <a:ea typeface="Calibri" charset="0"/>
                <a:cs typeface="Calibri" charset="0"/>
              </a:rPr>
              <a:t>colonised</a:t>
            </a:r>
            <a:endParaRPr lang="en-AU" sz="1800" b="1" dirty="0" smtClean="0">
              <a:latin typeface="Calibri" charset="0"/>
              <a:ea typeface="Calibri" charset="0"/>
              <a:cs typeface="Calibri" charset="0"/>
            </a:endParaRPr>
          </a:p>
          <a:p>
            <a:pPr>
              <a:lnSpc>
                <a:spcPct val="115000"/>
              </a:lnSpc>
            </a:pPr>
            <a:r>
              <a:rPr lang="en-GB" sz="1800" b="1" dirty="0" smtClean="0">
                <a:ea typeface="Calibri" charset="0"/>
                <a:cs typeface="Calibri" charset="0"/>
              </a:rPr>
              <a:t>Brutality</a:t>
            </a:r>
            <a:r>
              <a:rPr lang="en-GB" sz="1800" dirty="0" smtClean="0">
                <a:ea typeface="Calibri" charset="0"/>
                <a:cs typeface="Calibri" charset="0"/>
              </a:rPr>
              <a:t> in crimes/</a:t>
            </a:r>
            <a:r>
              <a:rPr lang="en-GB" sz="1800" b="1" dirty="0" smtClean="0">
                <a:ea typeface="Calibri" charset="0"/>
                <a:cs typeface="Calibri" charset="0"/>
              </a:rPr>
              <a:t>murdering</a:t>
            </a:r>
            <a:r>
              <a:rPr lang="en-GB" sz="1800" dirty="0" smtClean="0">
                <a:ea typeface="Calibri" charset="0"/>
                <a:cs typeface="Calibri" charset="0"/>
              </a:rPr>
              <a:t>/family members </a:t>
            </a:r>
            <a:r>
              <a:rPr lang="en-GB" sz="1800" b="1" dirty="0" smtClean="0">
                <a:ea typeface="Calibri" charset="0"/>
                <a:cs typeface="Calibri" charset="0"/>
              </a:rPr>
              <a:t>butchered</a:t>
            </a:r>
            <a:r>
              <a:rPr lang="en-GB" sz="1800" dirty="0" smtClean="0">
                <a:ea typeface="Calibri" charset="0"/>
                <a:cs typeface="Calibri" charset="0"/>
              </a:rPr>
              <a:t> </a:t>
            </a:r>
            <a:r>
              <a:rPr lang="en-GB" sz="1800" b="1" dirty="0" smtClean="0">
                <a:ea typeface="Calibri" charset="0"/>
                <a:cs typeface="Calibri" charset="0"/>
              </a:rPr>
              <a:t>disappeared</a:t>
            </a:r>
            <a:r>
              <a:rPr lang="en-GB" sz="1800" dirty="0" smtClean="0">
                <a:ea typeface="Calibri" charset="0"/>
                <a:cs typeface="Calibri" charset="0"/>
              </a:rPr>
              <a:t> </a:t>
            </a:r>
            <a:r>
              <a:rPr lang="en-GB" sz="1800" b="1" dirty="0" smtClean="0">
                <a:ea typeface="Calibri" charset="0"/>
                <a:cs typeface="Calibri" charset="0"/>
              </a:rPr>
              <a:t>tortured</a:t>
            </a:r>
            <a:endParaRPr lang="en-AU" sz="1800" b="1" dirty="0" smtClean="0">
              <a:latin typeface="Calibri" charset="0"/>
              <a:ea typeface="Calibri" charset="0"/>
              <a:cs typeface="Calibri" charset="0"/>
            </a:endParaRPr>
          </a:p>
          <a:p>
            <a:pPr>
              <a:lnSpc>
                <a:spcPct val="115000"/>
              </a:lnSpc>
            </a:pPr>
            <a:r>
              <a:rPr lang="en-GB" sz="1800" dirty="0" smtClean="0">
                <a:ea typeface="Calibri" charset="0"/>
                <a:cs typeface="Calibri" charset="0"/>
              </a:rPr>
              <a:t>imperialist Lords </a:t>
            </a:r>
            <a:r>
              <a:rPr lang="en-GB" sz="1800" dirty="0" smtClean="0">
                <a:ea typeface="Calibri" charset="0"/>
                <a:cs typeface="Calibri" charset="0"/>
              </a:rPr>
              <a:t>of Vietnam</a:t>
            </a:r>
            <a:endParaRPr lang="en-AU" sz="1800" dirty="0" smtClean="0">
              <a:latin typeface="Calibri" charset="0"/>
              <a:ea typeface="Calibri" charset="0"/>
              <a:cs typeface="Calibri" charset="0"/>
            </a:endParaRPr>
          </a:p>
          <a:p>
            <a:pPr>
              <a:lnSpc>
                <a:spcPct val="115000"/>
              </a:lnSpc>
            </a:pPr>
            <a:r>
              <a:rPr lang="en-AU" sz="1800" b="1" dirty="0" smtClean="0">
                <a:ea typeface="Calibri" charset="0"/>
                <a:cs typeface="Calibri" charset="0"/>
              </a:rPr>
              <a:t>Took over the land</a:t>
            </a:r>
            <a:r>
              <a:rPr lang="en-AU" sz="1800" dirty="0" smtClean="0">
                <a:ea typeface="Calibri" charset="0"/>
                <a:cs typeface="Calibri" charset="0"/>
              </a:rPr>
              <a:t>, livelihood ability to survive,</a:t>
            </a:r>
            <a:endParaRPr lang="en-AU" sz="1800" dirty="0" smtClean="0">
              <a:latin typeface="Calibri" charset="0"/>
              <a:ea typeface="Calibri" charset="0"/>
              <a:cs typeface="Calibri" charset="0"/>
            </a:endParaRPr>
          </a:p>
          <a:p>
            <a:pPr>
              <a:lnSpc>
                <a:spcPct val="115000"/>
              </a:lnSpc>
            </a:pPr>
            <a:r>
              <a:rPr lang="en-AU" sz="1800" b="1" dirty="0" smtClean="0">
                <a:ea typeface="Calibri" charset="0"/>
                <a:cs typeface="Calibri" charset="0"/>
              </a:rPr>
              <a:t>dispossessing</a:t>
            </a:r>
            <a:r>
              <a:rPr lang="en-AU" sz="1800" dirty="0" smtClean="0">
                <a:ea typeface="Calibri" charset="0"/>
                <a:cs typeface="Calibri" charset="0"/>
              </a:rPr>
              <a:t> people</a:t>
            </a:r>
            <a:endParaRPr lang="en-AU" sz="1800" dirty="0" smtClean="0">
              <a:latin typeface="Calibri" charset="0"/>
              <a:ea typeface="Calibri" charset="0"/>
              <a:cs typeface="Calibri" charset="0"/>
            </a:endParaRPr>
          </a:p>
          <a:p>
            <a:pPr>
              <a:lnSpc>
                <a:spcPct val="115000"/>
              </a:lnSpc>
            </a:pPr>
            <a:r>
              <a:rPr lang="en-GB" sz="1800" dirty="0" smtClean="0">
                <a:ea typeface="Calibri" charset="0"/>
                <a:cs typeface="Calibri" charset="0"/>
              </a:rPr>
              <a:t>The </a:t>
            </a:r>
            <a:r>
              <a:rPr lang="en-GB" sz="1800" dirty="0" smtClean="0">
                <a:ea typeface="Calibri" charset="0"/>
                <a:cs typeface="Calibri" charset="0"/>
              </a:rPr>
              <a:t>French, you know, </a:t>
            </a:r>
            <a:r>
              <a:rPr lang="en-GB" sz="1800" b="1" dirty="0" smtClean="0">
                <a:ea typeface="Calibri" charset="0"/>
                <a:cs typeface="Calibri" charset="0"/>
              </a:rPr>
              <a:t>criminal</a:t>
            </a:r>
            <a:r>
              <a:rPr lang="en-GB" sz="1800" dirty="0" smtClean="0">
                <a:ea typeface="Calibri" charset="0"/>
                <a:cs typeface="Calibri" charset="0"/>
              </a:rPr>
              <a:t> holdings</a:t>
            </a:r>
            <a:endParaRPr lang="en-AU" sz="1800" dirty="0" smtClean="0">
              <a:latin typeface="Calibri" charset="0"/>
              <a:ea typeface="Calibri" charset="0"/>
              <a:cs typeface="Calibri" charset="0"/>
            </a:endParaRPr>
          </a:p>
          <a:p>
            <a:pPr>
              <a:lnSpc>
                <a:spcPct val="115000"/>
              </a:lnSpc>
            </a:pPr>
            <a:r>
              <a:rPr lang="en-GB" sz="1800" dirty="0" smtClean="0">
                <a:ea typeface="Calibri" charset="0"/>
                <a:cs typeface="Calibri" charset="0"/>
              </a:rPr>
              <a:t>The French </a:t>
            </a:r>
            <a:r>
              <a:rPr lang="en-GB" sz="1800" b="1" dirty="0" smtClean="0">
                <a:ea typeface="Calibri" charset="0"/>
                <a:cs typeface="Calibri" charset="0"/>
              </a:rPr>
              <a:t>killed</a:t>
            </a:r>
            <a:r>
              <a:rPr lang="en-GB" sz="1800" dirty="0" smtClean="0">
                <a:ea typeface="Calibri" charset="0"/>
                <a:cs typeface="Calibri" charset="0"/>
              </a:rPr>
              <a:t> the Vietnamese people</a:t>
            </a:r>
            <a:endParaRPr lang="en-AU" sz="1800" dirty="0" smtClean="0">
              <a:latin typeface="Calibri" charset="0"/>
              <a:ea typeface="Calibri" charset="0"/>
              <a:cs typeface="Calibri" charset="0"/>
            </a:endParaRPr>
          </a:p>
          <a:p>
            <a:pPr>
              <a:lnSpc>
                <a:spcPct val="115000"/>
              </a:lnSpc>
            </a:pPr>
            <a:r>
              <a:rPr lang="en-AU" sz="1800" dirty="0" smtClean="0">
                <a:ea typeface="Calibri" charset="0"/>
                <a:cs typeface="Calibri" charset="0"/>
              </a:rPr>
              <a:t>Pessimistic about what’s </a:t>
            </a:r>
            <a:r>
              <a:rPr lang="en-AU" sz="1800" dirty="0" err="1" smtClean="0">
                <a:ea typeface="Calibri" charset="0"/>
                <a:cs typeface="Calibri" charset="0"/>
              </a:rPr>
              <a:t>gonna</a:t>
            </a:r>
            <a:r>
              <a:rPr lang="en-AU" sz="1800" dirty="0" smtClean="0">
                <a:ea typeface="Calibri" charset="0"/>
                <a:cs typeface="Calibri" charset="0"/>
              </a:rPr>
              <a:t> go on in Vietnam</a:t>
            </a:r>
            <a:endParaRPr lang="en-AU" sz="1800" dirty="0" smtClean="0">
              <a:latin typeface="Calibri" charset="0"/>
              <a:ea typeface="Calibri" charset="0"/>
              <a:cs typeface="Calibri" charset="0"/>
            </a:endParaRPr>
          </a:p>
          <a:p>
            <a:pPr>
              <a:lnSpc>
                <a:spcPct val="115000"/>
              </a:lnSpc>
            </a:pPr>
            <a:r>
              <a:rPr lang="en-GB" sz="1800" b="1" dirty="0" smtClean="0">
                <a:ea typeface="Calibri" charset="0"/>
                <a:cs typeface="Calibri" charset="0"/>
              </a:rPr>
              <a:t>Suffered</a:t>
            </a:r>
            <a:r>
              <a:rPr lang="en-GB" sz="1800" dirty="0" smtClean="0">
                <a:ea typeface="Calibri" charset="0"/>
                <a:cs typeface="Calibri" charset="0"/>
              </a:rPr>
              <a:t> under the French</a:t>
            </a:r>
            <a:endParaRPr lang="en-AU" sz="1800" dirty="0" smtClean="0">
              <a:latin typeface="Calibri" charset="0"/>
              <a:ea typeface="Calibri" charset="0"/>
              <a:cs typeface="Calibri" charset="0"/>
            </a:endParaRPr>
          </a:p>
          <a:p>
            <a:pPr>
              <a:lnSpc>
                <a:spcPct val="115000"/>
              </a:lnSpc>
            </a:pPr>
            <a:r>
              <a:rPr lang="en-GB" sz="1800" dirty="0" smtClean="0">
                <a:ea typeface="Calibri" charset="0"/>
                <a:cs typeface="Calibri" charset="0"/>
              </a:rPr>
              <a:t>A </a:t>
            </a:r>
            <a:r>
              <a:rPr lang="en-GB" sz="1800" dirty="0" smtClean="0">
                <a:ea typeface="Calibri" charset="0"/>
                <a:cs typeface="Calibri" charset="0"/>
              </a:rPr>
              <a:t>society that doesn’t necessarily know that in my own country I’m treated as </a:t>
            </a:r>
            <a:r>
              <a:rPr lang="en-GB" sz="1800" b="1" dirty="0" smtClean="0">
                <a:ea typeface="Calibri" charset="0"/>
                <a:cs typeface="Calibri" charset="0"/>
              </a:rPr>
              <a:t>a second class citizen</a:t>
            </a:r>
            <a:endParaRPr lang="en-AU" sz="1800" b="1" dirty="0" smtClean="0">
              <a:latin typeface="Calibri" charset="0"/>
              <a:ea typeface="Calibri" charset="0"/>
              <a:cs typeface="Calibri" charset="0"/>
            </a:endParaRPr>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AA0AA2B5-A2C3-FE4E-8F99-66E819EF07A8}" type="slidenum">
              <a:rPr lang="en-US"/>
              <a:pPr>
                <a:defRPr/>
              </a:pPr>
              <a:t>46</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Cosmological analysis</a:t>
            </a:r>
            <a:endParaRPr lang="en-US" dirty="0"/>
          </a:p>
        </p:txBody>
      </p:sp>
      <p:sp>
        <p:nvSpPr>
          <p:cNvPr id="65539"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r>
              <a:rPr lang="en-US" smtClean="0"/>
              <a:t>clustering and constellating, condensing and charging:</a:t>
            </a:r>
          </a:p>
          <a:p>
            <a:pPr lvl="1"/>
            <a:r>
              <a:rPr lang="en-US" smtClean="0"/>
              <a:t>across disciplinary map</a:t>
            </a:r>
          </a:p>
          <a:p>
            <a:pPr lvl="1"/>
            <a:r>
              <a:rPr lang="en-US" smtClean="0"/>
              <a:t>in intellectual production, curriculum construction, and teaching and learning</a:t>
            </a:r>
          </a:p>
          <a:p>
            <a:r>
              <a:rPr lang="en-US" smtClean="0"/>
              <a:t>reflect cosmologies</a:t>
            </a:r>
          </a:p>
          <a:p>
            <a:pPr lvl="1"/>
            <a:r>
              <a:rPr lang="en-US" smtClean="0"/>
              <a:t>explore using LCT dimensions</a:t>
            </a:r>
          </a:p>
          <a:p>
            <a:pPr lvl="1"/>
            <a:r>
              <a:rPr lang="en-US" smtClean="0"/>
              <a:t>and SFL and other approaches (CDA, etc)</a:t>
            </a:r>
          </a:p>
          <a:p>
            <a:endParaRPr lang="en-US" smtClean="0"/>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B92DCAB7-8D5A-7141-A4BC-7F035C0ACEBB}" type="slidenum">
              <a:rPr lang="en-US"/>
              <a:pPr>
                <a:defRPr/>
              </a:pPr>
              <a:t>47</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Epistemological cosmologies</a:t>
            </a:r>
            <a:endParaRPr lang="en-US" dirty="0"/>
          </a:p>
        </p:txBody>
      </p:sp>
      <p:sp>
        <p:nvSpPr>
          <p:cNvPr id="3" name="Content Placeholder 2"/>
          <p:cNvSpPr>
            <a:spLocks noGrp="1"/>
          </p:cNvSpPr>
          <p:nvPr>
            <p:ph idx="1"/>
          </p:nvPr>
        </p:nvSpPr>
        <p:spPr/>
        <p:txBody>
          <a:bodyPr/>
          <a:lstStyle/>
          <a:p>
            <a:r>
              <a:rPr lang="en-US" dirty="0" smtClean="0"/>
              <a:t>knowledge codes: ER+, SR–</a:t>
            </a:r>
          </a:p>
          <a:p>
            <a:r>
              <a:rPr lang="en-US" i="1" dirty="0" smtClean="0"/>
              <a:t>constellating</a:t>
            </a:r>
            <a:r>
              <a:rPr lang="en-US" dirty="0" smtClean="0"/>
              <a:t>: empirical validity</a:t>
            </a:r>
            <a:endParaRPr lang="en-US" i="1" dirty="0" smtClean="0"/>
          </a:p>
          <a:p>
            <a:r>
              <a:rPr lang="en-US" i="1" dirty="0" smtClean="0"/>
              <a:t>condensing</a:t>
            </a:r>
            <a:r>
              <a:rPr lang="en-US" dirty="0" smtClean="0"/>
              <a:t>: epistemological (empirical data or other concepts)</a:t>
            </a:r>
          </a:p>
          <a:p>
            <a:r>
              <a:rPr lang="en-US" i="1" dirty="0" smtClean="0"/>
              <a:t>charging</a:t>
            </a:r>
            <a:r>
              <a:rPr lang="en-US" dirty="0" smtClean="0"/>
              <a:t>: worldly corroboration and </a:t>
            </a:r>
            <a:r>
              <a:rPr lang="en-US" dirty="0" smtClean="0"/>
              <a:t>conceptual economy</a:t>
            </a:r>
          </a:p>
          <a:p>
            <a:r>
              <a:rPr lang="en-US" dirty="0" smtClean="0"/>
              <a:t>aim: to embrace greatest range of phenomena with fewest axioms</a:t>
            </a:r>
            <a:endParaRPr lang="en-US" dirty="0"/>
          </a:p>
        </p:txBody>
      </p:sp>
      <p:sp>
        <p:nvSpPr>
          <p:cNvPr id="4" name="Content Placeholder 3"/>
          <p:cNvSpPr>
            <a:spLocks noGrp="1"/>
          </p:cNvSpPr>
          <p:nvPr>
            <p:ph sz="quarter" idx="13"/>
          </p:nvPr>
        </p:nvSpPr>
        <p:spPr/>
        <p:txBody>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DDF962B8-6E6B-764F-873A-D1DF22E4F0E2}" type="slidenum">
              <a:rPr lang="en-US" smtClean="0"/>
              <a:pPr>
                <a:defRPr/>
              </a:pPr>
              <a:t>48</a:t>
            </a:fld>
            <a:endParaRPr lang="en-US" dirty="0"/>
          </a:p>
        </p:txBody>
      </p:sp>
    </p:spTree>
    <p:extLst>
      <p:ext uri="{BB962C8B-B14F-4D97-AF65-F5344CB8AC3E}">
        <p14:creationId xmlns:p14="http://schemas.microsoft.com/office/powerpoint/2010/main" val="227748546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LCT and SFL</a:t>
            </a:r>
            <a:endParaRPr lang="en-US" dirty="0"/>
          </a:p>
        </p:txBody>
      </p:sp>
      <p:sp>
        <p:nvSpPr>
          <p:cNvPr id="3" name="Content Placeholder 2"/>
          <p:cNvSpPr>
            <a:spLocks noGrp="1"/>
          </p:cNvSpPr>
          <p:nvPr>
            <p:ph idx="1"/>
          </p:nvPr>
        </p:nvSpPr>
        <p:spPr/>
        <p:txBody>
          <a:bodyPr/>
          <a:lstStyle/>
          <a:p>
            <a:r>
              <a:rPr lang="en-US" dirty="0" smtClean="0"/>
              <a:t>Specialization: both knowledge codes </a:t>
            </a:r>
          </a:p>
          <a:p>
            <a:pPr lvl="1"/>
            <a:r>
              <a:rPr lang="en-US" dirty="0" smtClean="0"/>
              <a:t>foreground empirical data</a:t>
            </a:r>
          </a:p>
          <a:p>
            <a:pPr lvl="1"/>
            <a:r>
              <a:rPr lang="en-US" dirty="0" smtClean="0"/>
              <a:t>emphasize real-world situations</a:t>
            </a:r>
          </a:p>
          <a:p>
            <a:pPr lvl="1"/>
            <a:r>
              <a:rPr lang="en-US" dirty="0" smtClean="0"/>
              <a:t>emphasize problem-situations</a:t>
            </a:r>
          </a:p>
          <a:p>
            <a:pPr lvl="2"/>
            <a:r>
              <a:rPr lang="en-US" dirty="0" smtClean="0"/>
              <a:t>“</a:t>
            </a:r>
            <a:r>
              <a:rPr lang="en-AU" dirty="0"/>
              <a:t>in research you only need as much theory as the problem-situation demands, no more and no </a:t>
            </a:r>
            <a:r>
              <a:rPr lang="en-AU" dirty="0" smtClean="0"/>
              <a:t>less” (Maton 2014: 19)</a:t>
            </a:r>
          </a:p>
          <a:p>
            <a:pPr lvl="2"/>
            <a:r>
              <a:rPr lang="en-AU" dirty="0" smtClean="0"/>
              <a:t>“The </a:t>
            </a:r>
            <a:r>
              <a:rPr lang="en-AU" dirty="0"/>
              <a:t>theory thus embodies what Bernstein (1977) called an allegiance to a problem rather than to an </a:t>
            </a:r>
            <a:r>
              <a:rPr lang="en-AU" dirty="0" smtClean="0"/>
              <a:t>approach” (Maton 2014: 19)</a:t>
            </a:r>
            <a:endParaRPr lang="en-US" dirty="0" smtClean="0"/>
          </a:p>
          <a:p>
            <a:pPr lvl="1"/>
            <a:endParaRPr lang="en-US" dirty="0" smtClean="0"/>
          </a:p>
          <a:p>
            <a:endParaRPr lang="en-US" dirty="0" smtClean="0"/>
          </a:p>
        </p:txBody>
      </p:sp>
      <p:sp>
        <p:nvSpPr>
          <p:cNvPr id="4" name="Content Placeholder 3"/>
          <p:cNvSpPr>
            <a:spLocks noGrp="1"/>
          </p:cNvSpPr>
          <p:nvPr>
            <p:ph sz="quarter" idx="13"/>
          </p:nvPr>
        </p:nvSpPr>
        <p:spPr/>
        <p:txBody>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DDF962B8-6E6B-764F-873A-D1DF22E4F0E2}" type="slidenum">
              <a:rPr lang="en-US" smtClean="0"/>
              <a:pPr>
                <a:defRPr/>
              </a:pPr>
              <a:t>49</a:t>
            </a:fld>
            <a:endParaRPr lang="en-US" dirty="0"/>
          </a:p>
        </p:txBody>
      </p:sp>
    </p:spTree>
    <p:extLst>
      <p:ext uri="{BB962C8B-B14F-4D97-AF65-F5344CB8AC3E}">
        <p14:creationId xmlns:p14="http://schemas.microsoft.com/office/powerpoint/2010/main" val="42919580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Cosmologies - summary</a:t>
            </a:r>
            <a:endParaRPr lang="en-US" dirty="0"/>
          </a:p>
        </p:txBody>
      </p:sp>
      <p:sp>
        <p:nvSpPr>
          <p:cNvPr id="3" name="Content Placeholder 2"/>
          <p:cNvSpPr>
            <a:spLocks noGrp="1"/>
          </p:cNvSpPr>
          <p:nvPr>
            <p:ph idx="1"/>
          </p:nvPr>
        </p:nvSpPr>
        <p:spPr/>
        <p:txBody>
          <a:bodyPr>
            <a:normAutofit lnSpcReduction="10000"/>
          </a:bodyPr>
          <a:lstStyle/>
          <a:p>
            <a:r>
              <a:rPr lang="en-US" dirty="0" smtClean="0"/>
              <a:t>constellations</a:t>
            </a:r>
          </a:p>
          <a:p>
            <a:pPr lvl="1"/>
            <a:r>
              <a:rPr lang="en-US" dirty="0" smtClean="0"/>
              <a:t>all practices (scientific theories, ideologies, religions, sports, customs, etc) are a selection, arrangement, and evaluation from an infinite variety of possible practices</a:t>
            </a:r>
          </a:p>
          <a:p>
            <a:r>
              <a:rPr lang="en-US" dirty="0" smtClean="0"/>
              <a:t>cosmologies</a:t>
            </a:r>
          </a:p>
          <a:p>
            <a:pPr lvl="1"/>
            <a:r>
              <a:rPr lang="en-US" dirty="0" smtClean="0"/>
              <a:t>organizing principles of selection, arrangement and evaluation of practices</a:t>
            </a:r>
          </a:p>
          <a:p>
            <a:pPr lvl="1"/>
            <a:r>
              <a:rPr lang="en-US" dirty="0" smtClean="0"/>
              <a:t>shown by legitimation codes (five dimensions of LCT) </a:t>
            </a:r>
          </a:p>
        </p:txBody>
      </p:sp>
      <p:sp>
        <p:nvSpPr>
          <p:cNvPr id="4" name="Content Placeholder 3"/>
          <p:cNvSpPr>
            <a:spLocks noGrp="1"/>
          </p:cNvSpPr>
          <p:nvPr>
            <p:ph sz="quarter" idx="13"/>
          </p:nvPr>
        </p:nvSpPr>
        <p:spPr/>
        <p:txBody>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DDF962B8-6E6B-764F-873A-D1DF22E4F0E2}" type="slidenum">
              <a:rPr lang="en-US" smtClean="0"/>
              <a:pPr>
                <a:defRPr/>
              </a:pPr>
              <a:t>5</a:t>
            </a:fld>
            <a:endParaRPr 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0" indent="0">
              <a:buNone/>
            </a:pPr>
            <a:r>
              <a:rPr lang="en-AU" dirty="0" smtClean="0"/>
              <a:t>“the </a:t>
            </a:r>
            <a:r>
              <a:rPr lang="en-AU" dirty="0"/>
              <a:t>priorities are set by the need to attempt a global understanding of how a grammar works in relation to natural text. In contrast, the aspects given most attention in the current </a:t>
            </a:r>
            <a:r>
              <a:rPr lang="en-AU" dirty="0" err="1"/>
              <a:t>Chomskyan</a:t>
            </a:r>
            <a:r>
              <a:rPr lang="en-AU" dirty="0"/>
              <a:t> framework are theory-driven: they are selected because of their yield in terms of the theory and there is no reason to attempt a more global coverage</a:t>
            </a:r>
            <a:r>
              <a:rPr lang="en-AU" dirty="0" smtClean="0"/>
              <a:t>.”</a:t>
            </a:r>
            <a:endParaRPr lang="en-AU" dirty="0"/>
          </a:p>
          <a:p>
            <a:pPr marL="0" indent="0">
              <a:buNone/>
            </a:pPr>
            <a:r>
              <a:rPr lang="en-AU" dirty="0"/>
              <a:t>(</a:t>
            </a:r>
            <a:r>
              <a:rPr lang="en-AU" dirty="0" err="1"/>
              <a:t>Matthiessen</a:t>
            </a:r>
            <a:r>
              <a:rPr lang="en-AU" dirty="0"/>
              <a:t> and Martin 1991: 14)</a:t>
            </a:r>
          </a:p>
          <a:p>
            <a:endParaRPr lang="en-US" dirty="0"/>
          </a:p>
        </p:txBody>
      </p:sp>
      <p:sp>
        <p:nvSpPr>
          <p:cNvPr id="4" name="Content Placeholder 3"/>
          <p:cNvSpPr>
            <a:spLocks noGrp="1"/>
          </p:cNvSpPr>
          <p:nvPr>
            <p:ph sz="quarter" idx="13"/>
          </p:nvPr>
        </p:nvSpPr>
        <p:spPr/>
        <p:txBody>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DDF962B8-6E6B-764F-873A-D1DF22E4F0E2}" type="slidenum">
              <a:rPr lang="en-US" smtClean="0"/>
              <a:pPr>
                <a:defRPr/>
              </a:pPr>
              <a:t>50</a:t>
            </a:fld>
            <a:endParaRPr lang="en-US" dirty="0"/>
          </a:p>
        </p:txBody>
      </p:sp>
    </p:spTree>
    <p:extLst>
      <p:ext uri="{BB962C8B-B14F-4D97-AF65-F5344CB8AC3E}">
        <p14:creationId xmlns:p14="http://schemas.microsoft.com/office/powerpoint/2010/main" val="57556322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eaLnBrk="1" hangingPunct="1"/>
            <a:r>
              <a:rPr lang="en-US">
                <a:latin typeface="Times New Roman" charset="0"/>
                <a:ea typeface="ＭＳ Ｐゴシック" charset="0"/>
                <a:cs typeface="ＭＳ Ｐゴシック" charset="0"/>
              </a:rPr>
              <a:t>Specialization codes</a:t>
            </a:r>
          </a:p>
        </p:txBody>
      </p:sp>
      <p:sp>
        <p:nvSpPr>
          <p:cNvPr id="5" name="Footer Placeholder 4"/>
          <p:cNvSpPr>
            <a:spLocks noGrp="1"/>
          </p:cNvSpPr>
          <p:nvPr>
            <p:ph type="ftr" sz="quarter" idx="14"/>
          </p:nvPr>
        </p:nvSpPr>
        <p:spPr/>
        <p:txBody>
          <a:bodyPr/>
          <a:lstStyle/>
          <a:p>
            <a:pPr>
              <a:defRPr/>
            </a:pPr>
            <a:r>
              <a:rPr lang="en-US"/>
              <a:t>www.legitimationcodetheory.com</a:t>
            </a:r>
          </a:p>
        </p:txBody>
      </p:sp>
      <p:sp>
        <p:nvSpPr>
          <p:cNvPr id="6" name="Slide Number Placeholder 5"/>
          <p:cNvSpPr>
            <a:spLocks noGrp="1"/>
          </p:cNvSpPr>
          <p:nvPr>
            <p:ph type="sldNum" sz="quarter" idx="15"/>
          </p:nvPr>
        </p:nvSpPr>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C0BFD7CB-1844-C644-8E40-D8E2B5FAF89D}" type="slidenum">
              <a:rPr lang="en-US" sz="1200">
                <a:solidFill>
                  <a:srgbClr val="09213B"/>
                </a:solidFill>
                <a:latin typeface="Times New Roman" charset="0"/>
              </a:rPr>
              <a:pPr eaLnBrk="1" hangingPunct="1"/>
              <a:t>51</a:t>
            </a:fld>
            <a:endParaRPr lang="en-US" sz="1200">
              <a:solidFill>
                <a:srgbClr val="09213B"/>
              </a:solidFill>
              <a:latin typeface="Times New Roman" charset="0"/>
            </a:endParaRPr>
          </a:p>
        </p:txBody>
      </p:sp>
      <p:grpSp>
        <p:nvGrpSpPr>
          <p:cNvPr id="53253" name="Group 3"/>
          <p:cNvGrpSpPr>
            <a:grpSpLocks/>
          </p:cNvGrpSpPr>
          <p:nvPr/>
        </p:nvGrpSpPr>
        <p:grpSpPr bwMode="auto">
          <a:xfrm>
            <a:off x="5121275" y="1485900"/>
            <a:ext cx="673100" cy="4419600"/>
            <a:chOff x="3264" y="912"/>
            <a:chExt cx="424" cy="2784"/>
          </a:xfrm>
        </p:grpSpPr>
        <p:sp>
          <p:nvSpPr>
            <p:cNvPr id="53415" name="Line 4"/>
            <p:cNvSpPr>
              <a:spLocks noChangeShapeType="1"/>
            </p:cNvSpPr>
            <p:nvPr/>
          </p:nvSpPr>
          <p:spPr bwMode="auto">
            <a:xfrm>
              <a:off x="3264" y="912"/>
              <a:ext cx="0" cy="2784"/>
            </a:xfrm>
            <a:prstGeom prst="line">
              <a:avLst/>
            </a:prstGeom>
            <a:noFill/>
            <a:ln w="19050" cap="sq">
              <a:solidFill>
                <a:schemeClr val="tx1"/>
              </a:solidFill>
              <a:round/>
              <a:headEnd type="triangle" w="lg" len="lg"/>
              <a:tailEnd type="triangle" w="lg" len="lg"/>
            </a:ln>
            <a:extLst>
              <a:ext uri="{909E8E84-426E-40dd-AFC4-6F175D3DCCD1}">
                <a14:hiddenFill xmlns:a14="http://schemas.microsoft.com/office/drawing/2010/main">
                  <a:noFill/>
                </a14:hiddenFill>
              </a:ext>
            </a:extLst>
          </p:spPr>
          <p:txBody>
            <a:bodyPr wrap="none" anchor="ctr"/>
            <a:lstStyle/>
            <a:p>
              <a:endParaRPr lang="en-US"/>
            </a:p>
          </p:txBody>
        </p:sp>
        <p:sp>
          <p:nvSpPr>
            <p:cNvPr id="53416" name="Text Box 5"/>
            <p:cNvSpPr txBox="1">
              <a:spLocks noChangeArrowheads="1"/>
            </p:cNvSpPr>
            <p:nvPr/>
          </p:nvSpPr>
          <p:spPr bwMode="auto">
            <a:xfrm>
              <a:off x="3273" y="912"/>
              <a:ext cx="415"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a:solidFill>
                    <a:schemeClr val="tx2"/>
                  </a:solidFill>
                  <a:latin typeface="Times New Roman" charset="0"/>
                  <a:cs typeface="Times New Roman" charset="0"/>
                </a:rPr>
                <a:t>ER+</a:t>
              </a:r>
            </a:p>
          </p:txBody>
        </p:sp>
        <p:sp>
          <p:nvSpPr>
            <p:cNvPr id="53417" name="Text Box 6"/>
            <p:cNvSpPr txBox="1">
              <a:spLocks noChangeArrowheads="1"/>
            </p:cNvSpPr>
            <p:nvPr/>
          </p:nvSpPr>
          <p:spPr bwMode="auto">
            <a:xfrm>
              <a:off x="3264" y="3374"/>
              <a:ext cx="37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a:solidFill>
                    <a:schemeClr val="tx2"/>
                  </a:solidFill>
                  <a:latin typeface="Times New Roman" charset="0"/>
                  <a:cs typeface="Times New Roman" charset="0"/>
                </a:rPr>
                <a:t>ER-</a:t>
              </a:r>
            </a:p>
          </p:txBody>
        </p:sp>
      </p:grpSp>
      <p:grpSp>
        <p:nvGrpSpPr>
          <p:cNvPr id="53254" name="Group 7"/>
          <p:cNvGrpSpPr>
            <a:grpSpLocks/>
          </p:cNvGrpSpPr>
          <p:nvPr/>
        </p:nvGrpSpPr>
        <p:grpSpPr bwMode="auto">
          <a:xfrm>
            <a:off x="2847975" y="3543300"/>
            <a:ext cx="4468813" cy="400050"/>
            <a:chOff x="1536" y="2208"/>
            <a:chExt cx="3408" cy="252"/>
          </a:xfrm>
        </p:grpSpPr>
        <p:sp>
          <p:nvSpPr>
            <p:cNvPr id="53412" name="Line 8"/>
            <p:cNvSpPr>
              <a:spLocks noChangeShapeType="1"/>
            </p:cNvSpPr>
            <p:nvPr/>
          </p:nvSpPr>
          <p:spPr bwMode="auto">
            <a:xfrm>
              <a:off x="1536" y="2208"/>
              <a:ext cx="3408" cy="0"/>
            </a:xfrm>
            <a:prstGeom prst="line">
              <a:avLst/>
            </a:prstGeom>
            <a:noFill/>
            <a:ln w="12700" cap="sq">
              <a:solidFill>
                <a:schemeClr val="tx1"/>
              </a:solidFill>
              <a:round/>
              <a:headEnd type="triangle" w="lg" len="lg"/>
              <a:tailEnd type="triangle" w="lg" len="lg"/>
            </a:ln>
            <a:extLst>
              <a:ext uri="{909E8E84-426E-40dd-AFC4-6F175D3DCCD1}">
                <a14:hiddenFill xmlns:a14="http://schemas.microsoft.com/office/drawing/2010/main">
                  <a:noFill/>
                </a14:hiddenFill>
              </a:ext>
            </a:extLst>
          </p:spPr>
          <p:txBody>
            <a:bodyPr wrap="none" anchor="ctr"/>
            <a:lstStyle/>
            <a:p>
              <a:endParaRPr lang="en-US"/>
            </a:p>
          </p:txBody>
        </p:sp>
        <p:sp>
          <p:nvSpPr>
            <p:cNvPr id="53413" name="Text Box 9"/>
            <p:cNvSpPr txBox="1">
              <a:spLocks noChangeArrowheads="1"/>
            </p:cNvSpPr>
            <p:nvPr/>
          </p:nvSpPr>
          <p:spPr bwMode="auto">
            <a:xfrm>
              <a:off x="4432" y="2208"/>
              <a:ext cx="51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a:solidFill>
                    <a:schemeClr val="tx2"/>
                  </a:solidFill>
                  <a:latin typeface="Times New Roman" charset="0"/>
                  <a:cs typeface="Times New Roman" charset="0"/>
                </a:rPr>
                <a:t>SR+</a:t>
              </a:r>
            </a:p>
          </p:txBody>
        </p:sp>
        <p:sp>
          <p:nvSpPr>
            <p:cNvPr id="53414" name="Text Box 10"/>
            <p:cNvSpPr txBox="1">
              <a:spLocks noChangeArrowheads="1"/>
            </p:cNvSpPr>
            <p:nvPr/>
          </p:nvSpPr>
          <p:spPr bwMode="auto">
            <a:xfrm>
              <a:off x="1536" y="2208"/>
              <a:ext cx="48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a:solidFill>
                    <a:schemeClr val="tx2"/>
                  </a:solidFill>
                  <a:latin typeface="Times New Roman" charset="0"/>
                  <a:cs typeface="Times New Roman" charset="0"/>
                </a:rPr>
                <a:t>SR-</a:t>
              </a:r>
            </a:p>
          </p:txBody>
        </p:sp>
      </p:grpSp>
      <p:sp>
        <p:nvSpPr>
          <p:cNvPr id="53255" name="Text Box 11"/>
          <p:cNvSpPr txBox="1">
            <a:spLocks noChangeArrowheads="1"/>
          </p:cNvSpPr>
          <p:nvPr/>
        </p:nvSpPr>
        <p:spPr bwMode="auto">
          <a:xfrm>
            <a:off x="6432550" y="1885950"/>
            <a:ext cx="7556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r>
              <a:rPr lang="en-US" sz="2000" i="1">
                <a:solidFill>
                  <a:schemeClr val="tx2"/>
                </a:solidFill>
                <a:latin typeface="Times New Roman" charset="0"/>
                <a:cs typeface="Times New Roman" charset="0"/>
              </a:rPr>
              <a:t>elite</a:t>
            </a:r>
          </a:p>
          <a:p>
            <a:pPr algn="r" eaLnBrk="1" hangingPunct="1"/>
            <a:r>
              <a:rPr lang="en-US" sz="2000" i="1">
                <a:solidFill>
                  <a:schemeClr val="tx2"/>
                </a:solidFill>
                <a:latin typeface="Times New Roman" charset="0"/>
                <a:cs typeface="Times New Roman" charset="0"/>
              </a:rPr>
              <a:t>code</a:t>
            </a:r>
          </a:p>
        </p:txBody>
      </p:sp>
      <p:sp>
        <p:nvSpPr>
          <p:cNvPr id="53256" name="Text Box 12"/>
          <p:cNvSpPr txBox="1">
            <a:spLocks noChangeArrowheads="1"/>
          </p:cNvSpPr>
          <p:nvPr/>
        </p:nvSpPr>
        <p:spPr bwMode="auto">
          <a:xfrm>
            <a:off x="6162675" y="4549775"/>
            <a:ext cx="10255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r>
              <a:rPr lang="en-US" sz="2000" i="1">
                <a:solidFill>
                  <a:schemeClr val="tx2"/>
                </a:solidFill>
                <a:latin typeface="Times New Roman" charset="0"/>
                <a:cs typeface="Times New Roman" charset="0"/>
              </a:rPr>
              <a:t>knower</a:t>
            </a:r>
          </a:p>
          <a:p>
            <a:pPr algn="r" eaLnBrk="1" hangingPunct="1"/>
            <a:r>
              <a:rPr lang="en-US" sz="2000" i="1">
                <a:solidFill>
                  <a:schemeClr val="tx2"/>
                </a:solidFill>
                <a:latin typeface="Times New Roman" charset="0"/>
                <a:cs typeface="Times New Roman" charset="0"/>
              </a:rPr>
              <a:t>code</a:t>
            </a:r>
          </a:p>
        </p:txBody>
      </p:sp>
      <p:sp>
        <p:nvSpPr>
          <p:cNvPr id="53257" name="Text Box 13"/>
          <p:cNvSpPr txBox="1">
            <a:spLocks noChangeArrowheads="1"/>
          </p:cNvSpPr>
          <p:nvPr/>
        </p:nvSpPr>
        <p:spPr bwMode="auto">
          <a:xfrm>
            <a:off x="3144838" y="1885950"/>
            <a:ext cx="1366837"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i="1">
                <a:solidFill>
                  <a:schemeClr val="tx2"/>
                </a:solidFill>
                <a:latin typeface="Times New Roman" charset="0"/>
                <a:cs typeface="Times New Roman" charset="0"/>
              </a:rPr>
              <a:t>knowledge </a:t>
            </a:r>
          </a:p>
          <a:p>
            <a:pPr eaLnBrk="1" hangingPunct="1"/>
            <a:r>
              <a:rPr lang="en-US" sz="2000" i="1">
                <a:solidFill>
                  <a:schemeClr val="tx2"/>
                </a:solidFill>
                <a:latin typeface="Times New Roman" charset="0"/>
                <a:cs typeface="Times New Roman" charset="0"/>
              </a:rPr>
              <a:t>code</a:t>
            </a:r>
          </a:p>
        </p:txBody>
      </p:sp>
      <p:sp>
        <p:nvSpPr>
          <p:cNvPr id="53258" name="Text Box 14"/>
          <p:cNvSpPr txBox="1">
            <a:spLocks noChangeArrowheads="1"/>
          </p:cNvSpPr>
          <p:nvPr/>
        </p:nvSpPr>
        <p:spPr bwMode="auto">
          <a:xfrm>
            <a:off x="3195638" y="4549775"/>
            <a:ext cx="11715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i="1">
                <a:solidFill>
                  <a:schemeClr val="tx2"/>
                </a:solidFill>
                <a:latin typeface="Times New Roman" charset="0"/>
                <a:cs typeface="Times New Roman" charset="0"/>
              </a:rPr>
              <a:t>relativist </a:t>
            </a:r>
          </a:p>
          <a:p>
            <a:pPr eaLnBrk="1" hangingPunct="1"/>
            <a:r>
              <a:rPr lang="en-US" sz="2000" i="1">
                <a:solidFill>
                  <a:schemeClr val="tx2"/>
                </a:solidFill>
                <a:latin typeface="Times New Roman" charset="0"/>
                <a:cs typeface="Times New Roman" charset="0"/>
              </a:rPr>
              <a:t>code</a:t>
            </a:r>
          </a:p>
        </p:txBody>
      </p:sp>
      <p:sp>
        <p:nvSpPr>
          <p:cNvPr id="23" name="Content Placeholder 22"/>
          <p:cNvSpPr>
            <a:spLocks noGrp="1"/>
          </p:cNvSpPr>
          <p:nvPr>
            <p:ph sz="quarter" idx="13"/>
          </p:nvPr>
        </p:nvSpPr>
        <p:spPr>
          <a:xfrm>
            <a:off x="0" y="1181100"/>
            <a:ext cx="1127125" cy="5676900"/>
          </a:xfrm>
        </p:spPr>
        <p:txBody>
          <a:bodyPr/>
          <a:lstStyle/>
          <a:p>
            <a:pPr>
              <a:defRPr/>
            </a:pPr>
            <a:endParaRPr lang="en-US"/>
          </a:p>
        </p:txBody>
      </p:sp>
      <p:sp>
        <p:nvSpPr>
          <p:cNvPr id="25" name="Oval 24"/>
          <p:cNvSpPr/>
          <p:nvPr/>
        </p:nvSpPr>
        <p:spPr>
          <a:xfrm>
            <a:off x="3886200" y="2635250"/>
            <a:ext cx="46038" cy="46038"/>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7" name="Oval 26"/>
          <p:cNvSpPr/>
          <p:nvPr/>
        </p:nvSpPr>
        <p:spPr>
          <a:xfrm>
            <a:off x="4014788" y="2681288"/>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8" name="Oval 27"/>
          <p:cNvSpPr/>
          <p:nvPr/>
        </p:nvSpPr>
        <p:spPr>
          <a:xfrm>
            <a:off x="3908425" y="2728913"/>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9" name="Oval 28"/>
          <p:cNvSpPr/>
          <p:nvPr/>
        </p:nvSpPr>
        <p:spPr>
          <a:xfrm>
            <a:off x="3965575" y="2681288"/>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0" name="Oval 29"/>
          <p:cNvSpPr/>
          <p:nvPr/>
        </p:nvSpPr>
        <p:spPr>
          <a:xfrm>
            <a:off x="4084638" y="2776538"/>
            <a:ext cx="44450"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1" name="Oval 30"/>
          <p:cNvSpPr/>
          <p:nvPr/>
        </p:nvSpPr>
        <p:spPr>
          <a:xfrm>
            <a:off x="3954463" y="2824163"/>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2" name="Oval 31"/>
          <p:cNvSpPr/>
          <p:nvPr/>
        </p:nvSpPr>
        <p:spPr>
          <a:xfrm>
            <a:off x="3805238" y="3119438"/>
            <a:ext cx="46037" cy="46037"/>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3" name="Oval 32"/>
          <p:cNvSpPr/>
          <p:nvPr/>
        </p:nvSpPr>
        <p:spPr>
          <a:xfrm>
            <a:off x="5202238" y="3198813"/>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4" name="Oval 33"/>
          <p:cNvSpPr/>
          <p:nvPr/>
        </p:nvSpPr>
        <p:spPr>
          <a:xfrm>
            <a:off x="5224463" y="3800475"/>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5" name="Oval 34"/>
          <p:cNvSpPr/>
          <p:nvPr/>
        </p:nvSpPr>
        <p:spPr>
          <a:xfrm>
            <a:off x="4000500" y="3317875"/>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6" name="Oval 35"/>
          <p:cNvSpPr/>
          <p:nvPr/>
        </p:nvSpPr>
        <p:spPr>
          <a:xfrm>
            <a:off x="3622675" y="2938463"/>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7" name="Oval 36"/>
          <p:cNvSpPr/>
          <p:nvPr/>
        </p:nvSpPr>
        <p:spPr>
          <a:xfrm>
            <a:off x="4264025" y="2740025"/>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8" name="Oval 37"/>
          <p:cNvSpPr/>
          <p:nvPr/>
        </p:nvSpPr>
        <p:spPr>
          <a:xfrm>
            <a:off x="4057650" y="2806700"/>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9" name="Oval 38"/>
          <p:cNvSpPr/>
          <p:nvPr/>
        </p:nvSpPr>
        <p:spPr>
          <a:xfrm>
            <a:off x="4287838" y="3048000"/>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0" name="Oval 39"/>
          <p:cNvSpPr/>
          <p:nvPr/>
        </p:nvSpPr>
        <p:spPr>
          <a:xfrm>
            <a:off x="4454525" y="3213100"/>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1" name="Oval 40"/>
          <p:cNvSpPr/>
          <p:nvPr/>
        </p:nvSpPr>
        <p:spPr>
          <a:xfrm>
            <a:off x="6599238" y="4502150"/>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2" name="Oval 41"/>
          <p:cNvSpPr/>
          <p:nvPr/>
        </p:nvSpPr>
        <p:spPr>
          <a:xfrm>
            <a:off x="5859463" y="2222500"/>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3" name="Oval 42"/>
          <p:cNvSpPr/>
          <p:nvPr/>
        </p:nvSpPr>
        <p:spPr>
          <a:xfrm>
            <a:off x="5673725" y="3705225"/>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4" name="Oval 43"/>
          <p:cNvSpPr/>
          <p:nvPr/>
        </p:nvSpPr>
        <p:spPr>
          <a:xfrm>
            <a:off x="3973513" y="2976563"/>
            <a:ext cx="44450"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5" name="Oval 44"/>
          <p:cNvSpPr/>
          <p:nvPr/>
        </p:nvSpPr>
        <p:spPr>
          <a:xfrm>
            <a:off x="3949700" y="3071813"/>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6" name="Oval 45"/>
          <p:cNvSpPr/>
          <p:nvPr/>
        </p:nvSpPr>
        <p:spPr>
          <a:xfrm>
            <a:off x="4117975" y="3071813"/>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7" name="Oval 46"/>
          <p:cNvSpPr/>
          <p:nvPr/>
        </p:nvSpPr>
        <p:spPr>
          <a:xfrm>
            <a:off x="4017963" y="3165475"/>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8" name="Oval 47"/>
          <p:cNvSpPr/>
          <p:nvPr/>
        </p:nvSpPr>
        <p:spPr>
          <a:xfrm>
            <a:off x="4038600" y="2787650"/>
            <a:ext cx="46038" cy="46038"/>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9" name="Oval 48"/>
          <p:cNvSpPr/>
          <p:nvPr/>
        </p:nvSpPr>
        <p:spPr>
          <a:xfrm>
            <a:off x="4060825" y="2881313"/>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0" name="Oval 49"/>
          <p:cNvSpPr/>
          <p:nvPr/>
        </p:nvSpPr>
        <p:spPr>
          <a:xfrm>
            <a:off x="3889375" y="2976563"/>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1" name="Oval 50"/>
          <p:cNvSpPr/>
          <p:nvPr/>
        </p:nvSpPr>
        <p:spPr>
          <a:xfrm>
            <a:off x="4103688" y="2843213"/>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2" name="Oval 51"/>
          <p:cNvSpPr/>
          <p:nvPr/>
        </p:nvSpPr>
        <p:spPr>
          <a:xfrm>
            <a:off x="3975100" y="2890838"/>
            <a:ext cx="44450"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3" name="Oval 52"/>
          <p:cNvSpPr/>
          <p:nvPr/>
        </p:nvSpPr>
        <p:spPr>
          <a:xfrm>
            <a:off x="4057650" y="2854325"/>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4" name="Oval 53"/>
          <p:cNvSpPr/>
          <p:nvPr/>
        </p:nvSpPr>
        <p:spPr>
          <a:xfrm>
            <a:off x="4081463" y="2949575"/>
            <a:ext cx="46037" cy="46038"/>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5" name="Oval 54"/>
          <p:cNvSpPr/>
          <p:nvPr/>
        </p:nvSpPr>
        <p:spPr>
          <a:xfrm>
            <a:off x="4191000" y="2740025"/>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6" name="Oval 55"/>
          <p:cNvSpPr/>
          <p:nvPr/>
        </p:nvSpPr>
        <p:spPr>
          <a:xfrm>
            <a:off x="4167188" y="2833688"/>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7" name="Oval 56"/>
          <p:cNvSpPr/>
          <p:nvPr/>
        </p:nvSpPr>
        <p:spPr>
          <a:xfrm>
            <a:off x="4237038" y="2928938"/>
            <a:ext cx="44450"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8" name="Oval 57"/>
          <p:cNvSpPr/>
          <p:nvPr/>
        </p:nvSpPr>
        <p:spPr>
          <a:xfrm>
            <a:off x="4106863" y="2976563"/>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9" name="Oval 58"/>
          <p:cNvSpPr/>
          <p:nvPr/>
        </p:nvSpPr>
        <p:spPr>
          <a:xfrm>
            <a:off x="4191000" y="2940050"/>
            <a:ext cx="46038" cy="46038"/>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0" name="Oval 59"/>
          <p:cNvSpPr/>
          <p:nvPr/>
        </p:nvSpPr>
        <p:spPr>
          <a:xfrm>
            <a:off x="4246563" y="2787650"/>
            <a:ext cx="46037" cy="46038"/>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1" name="Oval 60"/>
          <p:cNvSpPr/>
          <p:nvPr/>
        </p:nvSpPr>
        <p:spPr>
          <a:xfrm>
            <a:off x="4398963" y="2740025"/>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2" name="Oval 61"/>
          <p:cNvSpPr/>
          <p:nvPr/>
        </p:nvSpPr>
        <p:spPr>
          <a:xfrm>
            <a:off x="4376738" y="2833688"/>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3" name="Oval 62"/>
          <p:cNvSpPr/>
          <p:nvPr/>
        </p:nvSpPr>
        <p:spPr>
          <a:xfrm>
            <a:off x="4270375" y="2881313"/>
            <a:ext cx="44450"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4" name="Oval 63"/>
          <p:cNvSpPr/>
          <p:nvPr/>
        </p:nvSpPr>
        <p:spPr>
          <a:xfrm>
            <a:off x="4445000" y="2928938"/>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5" name="Oval 64"/>
          <p:cNvSpPr/>
          <p:nvPr/>
        </p:nvSpPr>
        <p:spPr>
          <a:xfrm>
            <a:off x="4314825" y="2976563"/>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6" name="Oval 65"/>
          <p:cNvSpPr/>
          <p:nvPr/>
        </p:nvSpPr>
        <p:spPr>
          <a:xfrm>
            <a:off x="4398963" y="2940050"/>
            <a:ext cx="46037" cy="46038"/>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7" name="Oval 66"/>
          <p:cNvSpPr/>
          <p:nvPr/>
        </p:nvSpPr>
        <p:spPr>
          <a:xfrm>
            <a:off x="4422775" y="3033713"/>
            <a:ext cx="44450"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8" name="Oval 67"/>
          <p:cNvSpPr/>
          <p:nvPr/>
        </p:nvSpPr>
        <p:spPr>
          <a:xfrm>
            <a:off x="4406900" y="2608263"/>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9" name="Oval 68"/>
          <p:cNvSpPr/>
          <p:nvPr/>
        </p:nvSpPr>
        <p:spPr>
          <a:xfrm>
            <a:off x="4430713" y="2916238"/>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0" name="Oval 69"/>
          <p:cNvSpPr/>
          <p:nvPr/>
        </p:nvSpPr>
        <p:spPr>
          <a:xfrm>
            <a:off x="4379913" y="2797175"/>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1" name="Oval 70"/>
          <p:cNvSpPr/>
          <p:nvPr/>
        </p:nvSpPr>
        <p:spPr>
          <a:xfrm>
            <a:off x="4389438" y="2655888"/>
            <a:ext cx="46037" cy="46037"/>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2" name="Oval 71"/>
          <p:cNvSpPr/>
          <p:nvPr/>
        </p:nvSpPr>
        <p:spPr>
          <a:xfrm>
            <a:off x="4541838" y="2608263"/>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3" name="Oval 72"/>
          <p:cNvSpPr/>
          <p:nvPr/>
        </p:nvSpPr>
        <p:spPr>
          <a:xfrm>
            <a:off x="4519613" y="2701925"/>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4" name="Oval 73"/>
          <p:cNvSpPr/>
          <p:nvPr/>
        </p:nvSpPr>
        <p:spPr>
          <a:xfrm>
            <a:off x="4413250" y="2749550"/>
            <a:ext cx="44450"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5" name="Oval 74"/>
          <p:cNvSpPr/>
          <p:nvPr/>
        </p:nvSpPr>
        <p:spPr>
          <a:xfrm>
            <a:off x="4587875" y="2797175"/>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6" name="Oval 75"/>
          <p:cNvSpPr/>
          <p:nvPr/>
        </p:nvSpPr>
        <p:spPr>
          <a:xfrm>
            <a:off x="4457700" y="2844800"/>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7" name="Oval 76"/>
          <p:cNvSpPr/>
          <p:nvPr/>
        </p:nvSpPr>
        <p:spPr>
          <a:xfrm>
            <a:off x="4541838" y="2808288"/>
            <a:ext cx="46037" cy="46037"/>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8" name="Oval 77"/>
          <p:cNvSpPr/>
          <p:nvPr/>
        </p:nvSpPr>
        <p:spPr>
          <a:xfrm>
            <a:off x="4565650" y="2901950"/>
            <a:ext cx="44450"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9" name="Oval 78"/>
          <p:cNvSpPr/>
          <p:nvPr/>
        </p:nvSpPr>
        <p:spPr>
          <a:xfrm>
            <a:off x="4437063" y="3152775"/>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0" name="Oval 79"/>
          <p:cNvSpPr/>
          <p:nvPr/>
        </p:nvSpPr>
        <p:spPr>
          <a:xfrm>
            <a:off x="4459288" y="3295650"/>
            <a:ext cx="46037" cy="46038"/>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1" name="Oval 80"/>
          <p:cNvSpPr/>
          <p:nvPr/>
        </p:nvSpPr>
        <p:spPr>
          <a:xfrm>
            <a:off x="4276725" y="3090863"/>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2" name="Oval 81"/>
          <p:cNvSpPr/>
          <p:nvPr/>
        </p:nvSpPr>
        <p:spPr>
          <a:xfrm>
            <a:off x="4627563" y="3128963"/>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3" name="Oval 82"/>
          <p:cNvSpPr/>
          <p:nvPr/>
        </p:nvSpPr>
        <p:spPr>
          <a:xfrm>
            <a:off x="4605338" y="3224213"/>
            <a:ext cx="44450"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4" name="Oval 83"/>
          <p:cNvSpPr/>
          <p:nvPr/>
        </p:nvSpPr>
        <p:spPr>
          <a:xfrm>
            <a:off x="4543425" y="3128963"/>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5" name="Oval 84"/>
          <p:cNvSpPr/>
          <p:nvPr/>
        </p:nvSpPr>
        <p:spPr>
          <a:xfrm>
            <a:off x="4629150" y="3043238"/>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6" name="Oval 85"/>
          <p:cNvSpPr/>
          <p:nvPr/>
        </p:nvSpPr>
        <p:spPr>
          <a:xfrm>
            <a:off x="4152900" y="3152775"/>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7" name="Oval 86"/>
          <p:cNvSpPr/>
          <p:nvPr/>
        </p:nvSpPr>
        <p:spPr>
          <a:xfrm>
            <a:off x="4175125" y="3295650"/>
            <a:ext cx="46038" cy="46038"/>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8" name="Oval 87"/>
          <p:cNvSpPr/>
          <p:nvPr/>
        </p:nvSpPr>
        <p:spPr>
          <a:xfrm>
            <a:off x="3992563" y="3090863"/>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9" name="Oval 88"/>
          <p:cNvSpPr/>
          <p:nvPr/>
        </p:nvSpPr>
        <p:spPr>
          <a:xfrm>
            <a:off x="4343400" y="3128963"/>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0" name="Oval 89"/>
          <p:cNvSpPr/>
          <p:nvPr/>
        </p:nvSpPr>
        <p:spPr>
          <a:xfrm>
            <a:off x="4319588" y="3224213"/>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1" name="Oval 90"/>
          <p:cNvSpPr/>
          <p:nvPr/>
        </p:nvSpPr>
        <p:spPr>
          <a:xfrm>
            <a:off x="4259263" y="3128963"/>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2" name="Oval 91"/>
          <p:cNvSpPr/>
          <p:nvPr/>
        </p:nvSpPr>
        <p:spPr>
          <a:xfrm>
            <a:off x="4344988" y="3043238"/>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3" name="Oval 92"/>
          <p:cNvSpPr/>
          <p:nvPr/>
        </p:nvSpPr>
        <p:spPr>
          <a:xfrm>
            <a:off x="4570413" y="3267075"/>
            <a:ext cx="44450" cy="46038"/>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4" name="Oval 93"/>
          <p:cNvSpPr/>
          <p:nvPr/>
        </p:nvSpPr>
        <p:spPr>
          <a:xfrm>
            <a:off x="4592638" y="3408363"/>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5" name="Oval 94"/>
          <p:cNvSpPr/>
          <p:nvPr/>
        </p:nvSpPr>
        <p:spPr>
          <a:xfrm>
            <a:off x="4410075" y="3205163"/>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6" name="Oval 95"/>
          <p:cNvSpPr/>
          <p:nvPr/>
        </p:nvSpPr>
        <p:spPr>
          <a:xfrm>
            <a:off x="4448175" y="2992438"/>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7" name="Oval 96"/>
          <p:cNvSpPr/>
          <p:nvPr/>
        </p:nvSpPr>
        <p:spPr>
          <a:xfrm>
            <a:off x="3995738" y="2541588"/>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8" name="Oval 97"/>
          <p:cNvSpPr/>
          <p:nvPr/>
        </p:nvSpPr>
        <p:spPr>
          <a:xfrm>
            <a:off x="4676775" y="3243263"/>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9" name="Oval 98"/>
          <p:cNvSpPr/>
          <p:nvPr/>
        </p:nvSpPr>
        <p:spPr>
          <a:xfrm>
            <a:off x="5178425" y="3398838"/>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1" name="Oval 100"/>
          <p:cNvSpPr/>
          <p:nvPr/>
        </p:nvSpPr>
        <p:spPr>
          <a:xfrm>
            <a:off x="5018088" y="2963863"/>
            <a:ext cx="46037" cy="46037"/>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2" name="Oval 101"/>
          <p:cNvSpPr/>
          <p:nvPr/>
        </p:nvSpPr>
        <p:spPr>
          <a:xfrm>
            <a:off x="4673600" y="3057525"/>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3" name="Oval 102"/>
          <p:cNvSpPr/>
          <p:nvPr/>
        </p:nvSpPr>
        <p:spPr>
          <a:xfrm>
            <a:off x="4697413" y="3200400"/>
            <a:ext cx="44450"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4" name="Oval 103"/>
          <p:cNvSpPr/>
          <p:nvPr/>
        </p:nvSpPr>
        <p:spPr>
          <a:xfrm>
            <a:off x="4513263" y="2995613"/>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5" name="Oval 104"/>
          <p:cNvSpPr/>
          <p:nvPr/>
        </p:nvSpPr>
        <p:spPr>
          <a:xfrm>
            <a:off x="4864100" y="3033713"/>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6" name="Oval 105"/>
          <p:cNvSpPr/>
          <p:nvPr/>
        </p:nvSpPr>
        <p:spPr>
          <a:xfrm>
            <a:off x="4841875" y="3128963"/>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7" name="Oval 106"/>
          <p:cNvSpPr/>
          <p:nvPr/>
        </p:nvSpPr>
        <p:spPr>
          <a:xfrm>
            <a:off x="4779963" y="3033713"/>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8" name="Oval 107"/>
          <p:cNvSpPr/>
          <p:nvPr/>
        </p:nvSpPr>
        <p:spPr>
          <a:xfrm>
            <a:off x="4762500" y="2867025"/>
            <a:ext cx="44450"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9" name="Oval 108"/>
          <p:cNvSpPr/>
          <p:nvPr/>
        </p:nvSpPr>
        <p:spPr>
          <a:xfrm>
            <a:off x="4200525" y="2673350"/>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10" name="Oval 109"/>
          <p:cNvSpPr/>
          <p:nvPr/>
        </p:nvSpPr>
        <p:spPr>
          <a:xfrm>
            <a:off x="4181475" y="2732088"/>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11" name="Oval 110"/>
          <p:cNvSpPr/>
          <p:nvPr/>
        </p:nvSpPr>
        <p:spPr>
          <a:xfrm>
            <a:off x="4191000" y="2589213"/>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12" name="Oval 111"/>
          <p:cNvSpPr/>
          <p:nvPr/>
        </p:nvSpPr>
        <p:spPr>
          <a:xfrm>
            <a:off x="4321175" y="2636838"/>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13" name="Oval 112"/>
          <p:cNvSpPr/>
          <p:nvPr/>
        </p:nvSpPr>
        <p:spPr>
          <a:xfrm>
            <a:off x="4214813" y="2684463"/>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14" name="Oval 113"/>
          <p:cNvSpPr/>
          <p:nvPr/>
        </p:nvSpPr>
        <p:spPr>
          <a:xfrm>
            <a:off x="4389438" y="2732088"/>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15" name="Oval 114"/>
          <p:cNvSpPr/>
          <p:nvPr/>
        </p:nvSpPr>
        <p:spPr>
          <a:xfrm>
            <a:off x="4343400" y="2741613"/>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16" name="Oval 115"/>
          <p:cNvSpPr/>
          <p:nvPr/>
        </p:nvSpPr>
        <p:spPr>
          <a:xfrm>
            <a:off x="4551363" y="2892425"/>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17" name="Oval 116"/>
          <p:cNvSpPr/>
          <p:nvPr/>
        </p:nvSpPr>
        <p:spPr>
          <a:xfrm>
            <a:off x="4532313" y="2949575"/>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18" name="Oval 117"/>
          <p:cNvSpPr/>
          <p:nvPr/>
        </p:nvSpPr>
        <p:spPr>
          <a:xfrm>
            <a:off x="4541838" y="2808288"/>
            <a:ext cx="46037" cy="46037"/>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19" name="Oval 118"/>
          <p:cNvSpPr/>
          <p:nvPr/>
        </p:nvSpPr>
        <p:spPr>
          <a:xfrm>
            <a:off x="4672013" y="2854325"/>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0" name="Oval 119"/>
          <p:cNvSpPr/>
          <p:nvPr/>
        </p:nvSpPr>
        <p:spPr>
          <a:xfrm>
            <a:off x="4565650" y="2901950"/>
            <a:ext cx="44450"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1" name="Oval 120"/>
          <p:cNvSpPr/>
          <p:nvPr/>
        </p:nvSpPr>
        <p:spPr>
          <a:xfrm>
            <a:off x="4740275" y="2949575"/>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2" name="Oval 121"/>
          <p:cNvSpPr/>
          <p:nvPr/>
        </p:nvSpPr>
        <p:spPr>
          <a:xfrm>
            <a:off x="4694238" y="2960688"/>
            <a:ext cx="46037" cy="46037"/>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3" name="Oval 122"/>
          <p:cNvSpPr/>
          <p:nvPr/>
        </p:nvSpPr>
        <p:spPr>
          <a:xfrm>
            <a:off x="4202113" y="3006725"/>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4" name="Oval 123"/>
          <p:cNvSpPr/>
          <p:nvPr/>
        </p:nvSpPr>
        <p:spPr>
          <a:xfrm>
            <a:off x="4181475" y="3063875"/>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5" name="Oval 124"/>
          <p:cNvSpPr/>
          <p:nvPr/>
        </p:nvSpPr>
        <p:spPr>
          <a:xfrm>
            <a:off x="4192588" y="2922588"/>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6" name="Oval 125"/>
          <p:cNvSpPr/>
          <p:nvPr/>
        </p:nvSpPr>
        <p:spPr>
          <a:xfrm>
            <a:off x="4321175" y="2970213"/>
            <a:ext cx="46038" cy="46037"/>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7" name="Oval 126"/>
          <p:cNvSpPr/>
          <p:nvPr/>
        </p:nvSpPr>
        <p:spPr>
          <a:xfrm>
            <a:off x="4214813" y="3016250"/>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8" name="Oval 127"/>
          <p:cNvSpPr/>
          <p:nvPr/>
        </p:nvSpPr>
        <p:spPr>
          <a:xfrm>
            <a:off x="4391025" y="3063875"/>
            <a:ext cx="44450"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9" name="Oval 128"/>
          <p:cNvSpPr/>
          <p:nvPr/>
        </p:nvSpPr>
        <p:spPr>
          <a:xfrm>
            <a:off x="4344988" y="3074988"/>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1" name="Content Placeholder 130"/>
          <p:cNvSpPr>
            <a:spLocks noGrp="1"/>
          </p:cNvSpPr>
          <p:nvPr>
            <p:ph sz="quarter" idx="13"/>
          </p:nvPr>
        </p:nvSpPr>
        <p:spPr>
          <a:xfrm>
            <a:off x="0" y="1181100"/>
            <a:ext cx="1127125" cy="5676900"/>
          </a:xfrm>
        </p:spPr>
        <p:txBody>
          <a:bodyPr/>
          <a:lstStyle/>
          <a:p>
            <a:pPr>
              <a:defRPr/>
            </a:pPr>
            <a:endParaRPr lang="en-US"/>
          </a:p>
        </p:txBody>
      </p:sp>
      <p:sp>
        <p:nvSpPr>
          <p:cNvPr id="133" name="Oval 132"/>
          <p:cNvSpPr/>
          <p:nvPr/>
        </p:nvSpPr>
        <p:spPr>
          <a:xfrm>
            <a:off x="6116638" y="2878138"/>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4" name="Oval 133"/>
          <p:cNvSpPr/>
          <p:nvPr/>
        </p:nvSpPr>
        <p:spPr>
          <a:xfrm>
            <a:off x="5461000" y="4700588"/>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5" name="Oval 134"/>
          <p:cNvSpPr/>
          <p:nvPr/>
        </p:nvSpPr>
        <p:spPr>
          <a:xfrm>
            <a:off x="5826125" y="4200525"/>
            <a:ext cx="46038" cy="46038"/>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6" name="Oval 135"/>
          <p:cNvSpPr/>
          <p:nvPr/>
        </p:nvSpPr>
        <p:spPr>
          <a:xfrm>
            <a:off x="4457700" y="3044825"/>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7" name="Oval 136"/>
          <p:cNvSpPr/>
          <p:nvPr/>
        </p:nvSpPr>
        <p:spPr>
          <a:xfrm>
            <a:off x="4470400" y="3054350"/>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8" name="Oval 137"/>
          <p:cNvSpPr/>
          <p:nvPr/>
        </p:nvSpPr>
        <p:spPr>
          <a:xfrm>
            <a:off x="4646613" y="3101975"/>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9" name="Oval 138"/>
          <p:cNvSpPr/>
          <p:nvPr/>
        </p:nvSpPr>
        <p:spPr>
          <a:xfrm>
            <a:off x="4516438" y="3149600"/>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40" name="Oval 139"/>
          <p:cNvSpPr/>
          <p:nvPr/>
        </p:nvSpPr>
        <p:spPr>
          <a:xfrm>
            <a:off x="4600575" y="3113088"/>
            <a:ext cx="46038" cy="46037"/>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41" name="Oval 140"/>
          <p:cNvSpPr/>
          <p:nvPr/>
        </p:nvSpPr>
        <p:spPr>
          <a:xfrm>
            <a:off x="3767138" y="2495550"/>
            <a:ext cx="46037" cy="46038"/>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42" name="Oval 141"/>
          <p:cNvSpPr/>
          <p:nvPr/>
        </p:nvSpPr>
        <p:spPr>
          <a:xfrm>
            <a:off x="3822700" y="2825750"/>
            <a:ext cx="44450"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43" name="Oval 142"/>
          <p:cNvSpPr/>
          <p:nvPr/>
        </p:nvSpPr>
        <p:spPr>
          <a:xfrm>
            <a:off x="3798888" y="2921000"/>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44" name="Oval 143"/>
          <p:cNvSpPr/>
          <p:nvPr/>
        </p:nvSpPr>
        <p:spPr>
          <a:xfrm>
            <a:off x="3867150" y="3014663"/>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45" name="Oval 144"/>
          <p:cNvSpPr/>
          <p:nvPr/>
        </p:nvSpPr>
        <p:spPr>
          <a:xfrm>
            <a:off x="3738563" y="3062288"/>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46" name="Oval 145"/>
          <p:cNvSpPr/>
          <p:nvPr/>
        </p:nvSpPr>
        <p:spPr>
          <a:xfrm>
            <a:off x="3822700" y="3025775"/>
            <a:ext cx="44450"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48" name="Oval 147"/>
          <p:cNvSpPr/>
          <p:nvPr/>
        </p:nvSpPr>
        <p:spPr>
          <a:xfrm>
            <a:off x="3802063" y="2882900"/>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49" name="Oval 148"/>
          <p:cNvSpPr/>
          <p:nvPr/>
        </p:nvSpPr>
        <p:spPr>
          <a:xfrm>
            <a:off x="3835400" y="2835275"/>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1" name="Oval 150"/>
          <p:cNvSpPr/>
          <p:nvPr/>
        </p:nvSpPr>
        <p:spPr>
          <a:xfrm>
            <a:off x="3881438" y="2930525"/>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2" name="Oval 151"/>
          <p:cNvSpPr/>
          <p:nvPr/>
        </p:nvSpPr>
        <p:spPr>
          <a:xfrm>
            <a:off x="3965575" y="2894013"/>
            <a:ext cx="44450"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3" name="Oval 152"/>
          <p:cNvSpPr/>
          <p:nvPr/>
        </p:nvSpPr>
        <p:spPr>
          <a:xfrm>
            <a:off x="3987800" y="2987675"/>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4" name="Oval 153"/>
          <p:cNvSpPr/>
          <p:nvPr/>
        </p:nvSpPr>
        <p:spPr>
          <a:xfrm>
            <a:off x="3811588" y="2817813"/>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5" name="Oval 154"/>
          <p:cNvSpPr/>
          <p:nvPr/>
        </p:nvSpPr>
        <p:spPr>
          <a:xfrm>
            <a:off x="3767138" y="2827338"/>
            <a:ext cx="44450"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6" name="Oval 155"/>
          <p:cNvSpPr/>
          <p:nvPr/>
        </p:nvSpPr>
        <p:spPr>
          <a:xfrm>
            <a:off x="3975100" y="2978150"/>
            <a:ext cx="44450"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7" name="Oval 156"/>
          <p:cNvSpPr/>
          <p:nvPr/>
        </p:nvSpPr>
        <p:spPr>
          <a:xfrm>
            <a:off x="3954463" y="3035300"/>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8" name="Oval 157"/>
          <p:cNvSpPr/>
          <p:nvPr/>
        </p:nvSpPr>
        <p:spPr>
          <a:xfrm>
            <a:off x="3965575" y="2894013"/>
            <a:ext cx="44450"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9" name="Oval 158"/>
          <p:cNvSpPr/>
          <p:nvPr/>
        </p:nvSpPr>
        <p:spPr>
          <a:xfrm>
            <a:off x="3987800" y="2987675"/>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0" name="Oval 159"/>
          <p:cNvSpPr/>
          <p:nvPr/>
        </p:nvSpPr>
        <p:spPr>
          <a:xfrm>
            <a:off x="3744913" y="3055938"/>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1" name="Oval 160"/>
          <p:cNvSpPr/>
          <p:nvPr/>
        </p:nvSpPr>
        <p:spPr>
          <a:xfrm>
            <a:off x="4324350" y="3062288"/>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2" name="Oval 161"/>
          <p:cNvSpPr/>
          <p:nvPr/>
        </p:nvSpPr>
        <p:spPr>
          <a:xfrm>
            <a:off x="4343400" y="3214688"/>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3" name="Oval 162"/>
          <p:cNvSpPr/>
          <p:nvPr/>
        </p:nvSpPr>
        <p:spPr>
          <a:xfrm>
            <a:off x="4319588" y="3308350"/>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4" name="Oval 163"/>
          <p:cNvSpPr/>
          <p:nvPr/>
        </p:nvSpPr>
        <p:spPr>
          <a:xfrm>
            <a:off x="4259263" y="3214688"/>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5" name="Oval 164"/>
          <p:cNvSpPr/>
          <p:nvPr/>
        </p:nvSpPr>
        <p:spPr>
          <a:xfrm>
            <a:off x="4192588" y="3063875"/>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6" name="Oval 165"/>
          <p:cNvSpPr/>
          <p:nvPr/>
        </p:nvSpPr>
        <p:spPr>
          <a:xfrm>
            <a:off x="4168775" y="3157538"/>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7" name="Oval 166"/>
          <p:cNvSpPr/>
          <p:nvPr/>
        </p:nvSpPr>
        <p:spPr>
          <a:xfrm>
            <a:off x="4238625" y="3252788"/>
            <a:ext cx="44450"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8" name="Oval 167"/>
          <p:cNvSpPr/>
          <p:nvPr/>
        </p:nvSpPr>
        <p:spPr>
          <a:xfrm>
            <a:off x="4108450" y="3300413"/>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9" name="Oval 168"/>
          <p:cNvSpPr/>
          <p:nvPr/>
        </p:nvSpPr>
        <p:spPr>
          <a:xfrm>
            <a:off x="4192588" y="3263900"/>
            <a:ext cx="46037" cy="46038"/>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0" name="Oval 169"/>
          <p:cNvSpPr/>
          <p:nvPr/>
        </p:nvSpPr>
        <p:spPr>
          <a:xfrm>
            <a:off x="4171950" y="3121025"/>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1" name="Oval 170"/>
          <p:cNvSpPr/>
          <p:nvPr/>
        </p:nvSpPr>
        <p:spPr>
          <a:xfrm>
            <a:off x="4205288" y="3073400"/>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2" name="Oval 171"/>
          <p:cNvSpPr/>
          <p:nvPr/>
        </p:nvSpPr>
        <p:spPr>
          <a:xfrm>
            <a:off x="4251325" y="3168650"/>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3" name="Oval 172"/>
          <p:cNvSpPr/>
          <p:nvPr/>
        </p:nvSpPr>
        <p:spPr>
          <a:xfrm>
            <a:off x="4335463" y="3130550"/>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4" name="Oval 173"/>
          <p:cNvSpPr/>
          <p:nvPr/>
        </p:nvSpPr>
        <p:spPr>
          <a:xfrm>
            <a:off x="4183063" y="3055938"/>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5" name="Oval 174"/>
          <p:cNvSpPr/>
          <p:nvPr/>
        </p:nvSpPr>
        <p:spPr>
          <a:xfrm>
            <a:off x="4137025" y="3065463"/>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6" name="Oval 175"/>
          <p:cNvSpPr/>
          <p:nvPr/>
        </p:nvSpPr>
        <p:spPr>
          <a:xfrm>
            <a:off x="4324350" y="3273425"/>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7" name="Oval 176"/>
          <p:cNvSpPr/>
          <p:nvPr/>
        </p:nvSpPr>
        <p:spPr>
          <a:xfrm>
            <a:off x="4335463" y="3130550"/>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8" name="Oval 177"/>
          <p:cNvSpPr/>
          <p:nvPr/>
        </p:nvSpPr>
        <p:spPr>
          <a:xfrm>
            <a:off x="4114800" y="3292475"/>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9" name="Oval 178"/>
          <p:cNvSpPr/>
          <p:nvPr/>
        </p:nvSpPr>
        <p:spPr>
          <a:xfrm>
            <a:off x="4889500" y="3489325"/>
            <a:ext cx="46038"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0" name="Oval 179"/>
          <p:cNvSpPr/>
          <p:nvPr/>
        </p:nvSpPr>
        <p:spPr>
          <a:xfrm>
            <a:off x="4614863" y="3067050"/>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1" name="Oval 180"/>
          <p:cNvSpPr/>
          <p:nvPr/>
        </p:nvSpPr>
        <p:spPr>
          <a:xfrm>
            <a:off x="4846638" y="3311525"/>
            <a:ext cx="46037" cy="47625"/>
          </a:xfrm>
          <a:prstGeom prst="ellipse">
            <a:avLst/>
          </a:prstGeom>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2704697692"/>
      </p:ext>
    </p:extLst>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LCT and SFL</a:t>
            </a:r>
            <a:endParaRPr lang="en-US" dirty="0"/>
          </a:p>
        </p:txBody>
      </p:sp>
      <p:sp>
        <p:nvSpPr>
          <p:cNvPr id="3" name="Content Placeholder 2"/>
          <p:cNvSpPr>
            <a:spLocks noGrp="1"/>
          </p:cNvSpPr>
          <p:nvPr>
            <p:ph idx="1"/>
          </p:nvPr>
        </p:nvSpPr>
        <p:spPr/>
        <p:txBody>
          <a:bodyPr>
            <a:normAutofit fontScale="92500"/>
          </a:bodyPr>
          <a:lstStyle/>
          <a:p>
            <a:r>
              <a:rPr lang="en-US" dirty="0" smtClean="0"/>
              <a:t>Specialization: both knowledge codes </a:t>
            </a:r>
          </a:p>
          <a:p>
            <a:endParaRPr lang="en-US" dirty="0" smtClean="0"/>
          </a:p>
          <a:p>
            <a:r>
              <a:rPr lang="en-US" dirty="0" smtClean="0"/>
              <a:t>Semantics: both have great semantic range</a:t>
            </a:r>
          </a:p>
          <a:p>
            <a:pPr lvl="1"/>
            <a:r>
              <a:rPr lang="en-US" dirty="0" smtClean="0"/>
              <a:t>reach from concrete/local </a:t>
            </a:r>
          </a:p>
          <a:p>
            <a:pPr lvl="1"/>
            <a:r>
              <a:rPr lang="en-US" dirty="0" smtClean="0"/>
              <a:t>… to abstract/general</a:t>
            </a:r>
          </a:p>
          <a:p>
            <a:pPr lvl="1"/>
            <a:r>
              <a:rPr lang="en-US" dirty="0" smtClean="0"/>
              <a:t>ensure these are in dialogue and explicitly related</a:t>
            </a:r>
          </a:p>
          <a:p>
            <a:pPr lvl="1"/>
            <a:endParaRPr lang="en-US" dirty="0"/>
          </a:p>
          <a:p>
            <a:pPr marL="534988" indent="-534988">
              <a:buNone/>
            </a:pPr>
            <a:r>
              <a:rPr lang="en-US" dirty="0" smtClean="0"/>
              <a:t>=&gt; theories share same specialization codes and semantic codes</a:t>
            </a:r>
          </a:p>
          <a:p>
            <a:pPr marL="534988" indent="-534988">
              <a:buNone/>
            </a:pPr>
            <a:endParaRPr lang="en-US" dirty="0" smtClean="0"/>
          </a:p>
          <a:p>
            <a:endParaRPr lang="en-US" dirty="0" smtClean="0"/>
          </a:p>
        </p:txBody>
      </p:sp>
      <p:sp>
        <p:nvSpPr>
          <p:cNvPr id="4" name="Content Placeholder 3"/>
          <p:cNvSpPr>
            <a:spLocks noGrp="1"/>
          </p:cNvSpPr>
          <p:nvPr>
            <p:ph sz="quarter" idx="13"/>
          </p:nvPr>
        </p:nvSpPr>
        <p:spPr/>
        <p:txBody>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DDF962B8-6E6B-764F-873A-D1DF22E4F0E2}" type="slidenum">
              <a:rPr lang="en-US" smtClean="0"/>
              <a:pPr>
                <a:defRPr/>
              </a:pPr>
              <a:t>52</a:t>
            </a:fld>
            <a:endParaRPr lang="en-US" dirty="0"/>
          </a:p>
        </p:txBody>
      </p:sp>
    </p:spTree>
    <p:extLst>
      <p:ext uri="{BB962C8B-B14F-4D97-AF65-F5344CB8AC3E}">
        <p14:creationId xmlns:p14="http://schemas.microsoft.com/office/powerpoint/2010/main" val="104567919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Close encounters</a:t>
            </a:r>
            <a:endParaRPr lang="en-US" dirty="0"/>
          </a:p>
        </p:txBody>
      </p:sp>
      <p:sp>
        <p:nvSpPr>
          <p:cNvPr id="45059"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pPr marL="514350" indent="-514350">
              <a:buFont typeface="Arial" charset="0"/>
              <a:buAutoNum type="arabicPeriod"/>
            </a:pPr>
            <a:r>
              <a:rPr lang="en-US" dirty="0" smtClean="0"/>
              <a:t>organizing framework / explanatory framework</a:t>
            </a:r>
          </a:p>
          <a:p>
            <a:pPr marL="514350" indent="-514350">
              <a:buFont typeface="Arial" charset="0"/>
              <a:buAutoNum type="arabicPeriod"/>
            </a:pPr>
            <a:r>
              <a:rPr lang="en-US" dirty="0" smtClean="0"/>
              <a:t>using another theory as ‘external language’ for </a:t>
            </a:r>
            <a:r>
              <a:rPr lang="en-US" dirty="0" err="1" smtClean="0"/>
              <a:t>analysing</a:t>
            </a:r>
            <a:r>
              <a:rPr lang="en-US" dirty="0" smtClean="0"/>
              <a:t> data</a:t>
            </a:r>
          </a:p>
          <a:p>
            <a:pPr marL="514350" indent="-514350">
              <a:buFont typeface="Arial" charset="0"/>
              <a:buAutoNum type="arabicPeriod"/>
            </a:pPr>
            <a:r>
              <a:rPr lang="en-US" dirty="0" smtClean="0"/>
              <a:t>complementary approaches</a:t>
            </a:r>
          </a:p>
          <a:p>
            <a:pPr marL="914400" lvl="1" indent="-514350"/>
            <a:r>
              <a:rPr lang="en-US" dirty="0" smtClean="0"/>
              <a:t>both are explanatory frameworks</a:t>
            </a:r>
          </a:p>
          <a:p>
            <a:pPr marL="914400" lvl="1" indent="-514350"/>
            <a:r>
              <a:rPr lang="en-US" dirty="0" smtClean="0"/>
              <a:t>shared data</a:t>
            </a:r>
          </a:p>
          <a:p>
            <a:pPr marL="914400" lvl="1" indent="-514350"/>
            <a:r>
              <a:rPr lang="en-US" dirty="0" smtClean="0"/>
              <a:t>shared substantive problem</a:t>
            </a:r>
          </a:p>
          <a:p>
            <a:pPr marL="514350" indent="-514350">
              <a:buFont typeface="Arial" charset="0"/>
              <a:buAutoNum type="arabicPeriod"/>
            </a:pPr>
            <a:endParaRPr lang="en-US" dirty="0"/>
          </a:p>
        </p:txBody>
      </p:sp>
      <p:sp>
        <p:nvSpPr>
          <p:cNvPr id="45060" name="Content Placeholder 3"/>
          <p:cNvSpPr>
            <a:spLocks noGrp="1"/>
          </p:cNvSpPr>
          <p:nvPr>
            <p:ph sz="quarter" idx="13"/>
          </p:nvPr>
        </p:nvSpPr>
        <p:spPr bwMode="auto">
          <a:xfrm>
            <a:off x="0" y="1181100"/>
            <a:ext cx="1127125" cy="5676900"/>
          </a:xfrm>
          <a:gradFill>
            <a:gsLst>
              <a:gs pos="0">
                <a:srgbClr val="FFFFFF"/>
              </a:gs>
              <a:gs pos="60001">
                <a:srgbClr val="000032"/>
              </a:gs>
              <a:gs pos="100000">
                <a:srgbClr val="000032"/>
              </a:gs>
            </a:gsLst>
            <a:lin ang="5400000"/>
          </a:gradFill>
          <a:ln>
            <a:miter lim="800000"/>
            <a:headEnd/>
            <a:tailEnd/>
          </a:ln>
        </p:spPr>
        <p:txBody>
          <a:bodyPr wrap="square" lIns="91440" tIns="45720" rIns="91440" bIns="45720" numCol="1" anchor="t" anchorCtr="0" compatLnSpc="1">
            <a:prstTxWarp prst="textNoShape">
              <a:avLst/>
            </a:prstTxWarp>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992916E4-8E3C-D948-933E-6E8702767561}" type="slidenum">
              <a:rPr lang="en-US" smtClean="0"/>
              <a:pPr>
                <a:defRPr/>
              </a:pPr>
              <a:t>53</a:t>
            </a:fld>
            <a:endParaRPr lang="en-US" dirty="0"/>
          </a:p>
        </p:txBody>
      </p:sp>
    </p:spTree>
    <p:extLst>
      <p:ext uri="{BB962C8B-B14F-4D97-AF65-F5344CB8AC3E}">
        <p14:creationId xmlns:p14="http://schemas.microsoft.com/office/powerpoint/2010/main" val="2628006337"/>
      </p:ext>
    </p:extLst>
  </p:cSld>
  <p:clrMapOvr>
    <a:masterClrMapping/>
  </p:clrMapOvr>
  <p:timing>
    <p:tnLst>
      <p:par>
        <p:cTn xmlns:p14="http://schemas.microsoft.com/office/powerpoint/2010/mai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Caution!</a:t>
            </a:r>
            <a:endParaRPr lang="en-US" dirty="0"/>
          </a:p>
        </p:txBody>
      </p:sp>
      <p:sp>
        <p:nvSpPr>
          <p:cNvPr id="3" name="Content Placeholder 2"/>
          <p:cNvSpPr>
            <a:spLocks noGrp="1"/>
          </p:cNvSpPr>
          <p:nvPr>
            <p:ph idx="1"/>
          </p:nvPr>
        </p:nvSpPr>
        <p:spPr/>
        <p:txBody>
          <a:bodyPr/>
          <a:lstStyle/>
          <a:p>
            <a:endParaRPr lang="en-US"/>
          </a:p>
        </p:txBody>
      </p:sp>
      <p:sp>
        <p:nvSpPr>
          <p:cNvPr id="4" name="Content Placeholder 3"/>
          <p:cNvSpPr>
            <a:spLocks noGrp="1"/>
          </p:cNvSpPr>
          <p:nvPr>
            <p:ph sz="quarter" idx="13"/>
          </p:nvPr>
        </p:nvSpPr>
        <p:spPr/>
        <p:txBody>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DDF962B8-6E6B-764F-873A-D1DF22E4F0E2}" type="slidenum">
              <a:rPr lang="en-US" smtClean="0"/>
              <a:pPr>
                <a:defRPr/>
              </a:pPr>
              <a:t>54</a:t>
            </a:fld>
            <a:endParaRPr lang="en-US" dirty="0"/>
          </a:p>
        </p:txBody>
      </p:sp>
      <p:pic>
        <p:nvPicPr>
          <p:cNvPr id="8" name="Picture 7" descr="image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48754" y="1349650"/>
            <a:ext cx="4776514" cy="4776514"/>
          </a:xfrm>
          <a:prstGeom prst="rect">
            <a:avLst/>
          </a:prstGeom>
        </p:spPr>
      </p:pic>
    </p:spTree>
    <p:extLst>
      <p:ext uri="{BB962C8B-B14F-4D97-AF65-F5344CB8AC3E}">
        <p14:creationId xmlns:p14="http://schemas.microsoft.com/office/powerpoint/2010/main" val="409528651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Close encounters</a:t>
            </a:r>
            <a:endParaRPr lang="en-US" dirty="0"/>
          </a:p>
        </p:txBody>
      </p:sp>
      <p:sp>
        <p:nvSpPr>
          <p:cNvPr id="45059"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pPr marL="514350" indent="-514350">
              <a:buFont typeface="Arial" charset="0"/>
              <a:buAutoNum type="arabicPeriod"/>
            </a:pPr>
            <a:r>
              <a:rPr lang="en-US" dirty="0" smtClean="0"/>
              <a:t>organizing framework / explanatory framework</a:t>
            </a:r>
          </a:p>
          <a:p>
            <a:pPr marL="514350" indent="-514350">
              <a:buFont typeface="Arial" charset="0"/>
              <a:buAutoNum type="arabicPeriod"/>
            </a:pPr>
            <a:r>
              <a:rPr lang="en-US" dirty="0" smtClean="0"/>
              <a:t>using another theory as </a:t>
            </a:r>
            <a:r>
              <a:rPr lang="en-US" dirty="0" smtClean="0"/>
              <a:t>‘translation device’ </a:t>
            </a:r>
            <a:r>
              <a:rPr lang="en-US" dirty="0" smtClean="0"/>
              <a:t>for </a:t>
            </a:r>
            <a:r>
              <a:rPr lang="en-US" dirty="0" err="1" smtClean="0"/>
              <a:t>analysing</a:t>
            </a:r>
            <a:r>
              <a:rPr lang="en-US" dirty="0" smtClean="0"/>
              <a:t> data</a:t>
            </a:r>
          </a:p>
          <a:p>
            <a:pPr marL="514350" indent="-514350">
              <a:buFont typeface="Arial" charset="0"/>
              <a:buAutoNum type="arabicPeriod"/>
            </a:pPr>
            <a:r>
              <a:rPr lang="en-US" dirty="0" smtClean="0"/>
              <a:t>complementary approaches</a:t>
            </a:r>
          </a:p>
          <a:p>
            <a:pPr marL="914400" lvl="1" indent="-514350"/>
            <a:r>
              <a:rPr lang="en-US" dirty="0" smtClean="0"/>
              <a:t>both are explanatory frameworks</a:t>
            </a:r>
          </a:p>
          <a:p>
            <a:pPr marL="914400" lvl="1" indent="-514350"/>
            <a:r>
              <a:rPr lang="en-US" dirty="0" smtClean="0"/>
              <a:t>shared data</a:t>
            </a:r>
          </a:p>
          <a:p>
            <a:pPr marL="914400" lvl="1" indent="-514350"/>
            <a:r>
              <a:rPr lang="en-US" dirty="0" smtClean="0"/>
              <a:t>shared substantive problem</a:t>
            </a:r>
          </a:p>
          <a:p>
            <a:pPr marL="514350" indent="-514350">
              <a:buFont typeface="Arial" charset="0"/>
              <a:buAutoNum type="arabicPeriod"/>
            </a:pPr>
            <a:endParaRPr lang="en-US" dirty="0"/>
          </a:p>
        </p:txBody>
      </p:sp>
      <p:sp>
        <p:nvSpPr>
          <p:cNvPr id="45060" name="Content Placeholder 3"/>
          <p:cNvSpPr>
            <a:spLocks noGrp="1"/>
          </p:cNvSpPr>
          <p:nvPr>
            <p:ph sz="quarter" idx="13"/>
          </p:nvPr>
        </p:nvSpPr>
        <p:spPr bwMode="auto">
          <a:xfrm>
            <a:off x="0" y="1181100"/>
            <a:ext cx="1127125" cy="5676900"/>
          </a:xfrm>
          <a:gradFill>
            <a:gsLst>
              <a:gs pos="0">
                <a:srgbClr val="FFFFFF"/>
              </a:gs>
              <a:gs pos="60001">
                <a:srgbClr val="000032"/>
              </a:gs>
              <a:gs pos="100000">
                <a:srgbClr val="000032"/>
              </a:gs>
            </a:gsLst>
            <a:lin ang="5400000"/>
          </a:gradFill>
          <a:ln>
            <a:miter lim="800000"/>
            <a:headEnd/>
            <a:tailEnd/>
          </a:ln>
        </p:spPr>
        <p:txBody>
          <a:bodyPr wrap="square" lIns="91440" tIns="45720" rIns="91440" bIns="45720" numCol="1" anchor="t" anchorCtr="0" compatLnSpc="1">
            <a:prstTxWarp prst="textNoShape">
              <a:avLst/>
            </a:prstTxWarp>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992916E4-8E3C-D948-933E-6E8702767561}" type="slidenum">
              <a:rPr lang="en-US" smtClean="0"/>
              <a:pPr>
                <a:defRPr/>
              </a:pPr>
              <a:t>55</a:t>
            </a:fld>
            <a:endParaRPr lang="en-US" dirty="0"/>
          </a:p>
        </p:txBody>
      </p:sp>
    </p:spTree>
    <p:extLst>
      <p:ext uri="{BB962C8B-B14F-4D97-AF65-F5344CB8AC3E}">
        <p14:creationId xmlns:p14="http://schemas.microsoft.com/office/powerpoint/2010/main" val="4111428848"/>
      </p:ext>
    </p:extLst>
  </p:cSld>
  <p:clrMapOvr>
    <a:masterClrMapping/>
  </p:clrMapOvr>
  <p:timing>
    <p:tnLst>
      <p:par>
        <p:cTn xmlns:p14="http://schemas.microsoft.com/office/powerpoint/2010/mai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normAutofit fontScale="90000"/>
          </a:bodyPr>
          <a:lstStyle/>
          <a:p>
            <a:pPr>
              <a:defRPr/>
            </a:pPr>
            <a:r>
              <a:rPr lang="en-US" dirty="0" smtClean="0"/>
              <a:t>Intimate and intense collaboration</a:t>
            </a:r>
            <a:endParaRPr lang="en-US" dirty="0"/>
          </a:p>
        </p:txBody>
      </p:sp>
      <p:sp>
        <p:nvSpPr>
          <p:cNvPr id="3" name="Content Placeholder 2"/>
          <p:cNvSpPr>
            <a:spLocks noGrp="1"/>
          </p:cNvSpPr>
          <p:nvPr>
            <p:ph idx="1"/>
          </p:nvPr>
        </p:nvSpPr>
        <p:spPr>
          <a:xfrm>
            <a:off x="1270000" y="1341438"/>
            <a:ext cx="7620000" cy="4784725"/>
          </a:xfrm>
        </p:spPr>
        <p:txBody>
          <a:bodyPr>
            <a:normAutofit/>
          </a:bodyPr>
          <a:lstStyle/>
          <a:p>
            <a:pPr>
              <a:defRPr/>
            </a:pPr>
            <a:r>
              <a:rPr lang="en-US" dirty="0" smtClean="0"/>
              <a:t>simultaneous analyses using SFL and LCT that are related together</a:t>
            </a:r>
          </a:p>
          <a:p>
            <a:pPr>
              <a:defRPr/>
            </a:pPr>
            <a:r>
              <a:rPr lang="en-US" dirty="0" smtClean="0"/>
              <a:t>reshaping our concepts</a:t>
            </a:r>
          </a:p>
          <a:p>
            <a:pPr lvl="1">
              <a:defRPr/>
            </a:pPr>
            <a:r>
              <a:rPr lang="en-US" dirty="0" smtClean="0"/>
              <a:t>technicality - semantic density – technicality</a:t>
            </a:r>
          </a:p>
          <a:p>
            <a:pPr>
              <a:defRPr/>
            </a:pPr>
            <a:r>
              <a:rPr lang="en-US" dirty="0" smtClean="0"/>
              <a:t>growing number of two-theory studies and doctoral theses</a:t>
            </a:r>
          </a:p>
          <a:p>
            <a:pPr>
              <a:defRPr/>
            </a:pPr>
            <a:r>
              <a:rPr lang="en-US" dirty="0" smtClean="0"/>
              <a:t>emergence of theoretically ‘bilingual’ scholars</a:t>
            </a:r>
          </a:p>
        </p:txBody>
      </p:sp>
      <p:sp>
        <p:nvSpPr>
          <p:cNvPr id="46084" name="Content Placeholder 3"/>
          <p:cNvSpPr>
            <a:spLocks noGrp="1"/>
          </p:cNvSpPr>
          <p:nvPr>
            <p:ph sz="quarter" idx="13"/>
          </p:nvPr>
        </p:nvSpPr>
        <p:spPr bwMode="auto">
          <a:xfrm>
            <a:off x="0" y="1181100"/>
            <a:ext cx="1127125" cy="5676900"/>
          </a:xfrm>
          <a:gradFill>
            <a:gsLst>
              <a:gs pos="0">
                <a:srgbClr val="FFFFFF"/>
              </a:gs>
              <a:gs pos="60001">
                <a:srgbClr val="000032"/>
              </a:gs>
              <a:gs pos="100000">
                <a:srgbClr val="000032"/>
              </a:gs>
            </a:gsLst>
            <a:lin ang="5400000"/>
          </a:gradFill>
          <a:ln>
            <a:miter lim="800000"/>
            <a:headEnd/>
            <a:tailEnd/>
          </a:ln>
        </p:spPr>
        <p:txBody>
          <a:bodyPr wrap="square" lIns="91440" tIns="45720" rIns="91440" bIns="45720" numCol="1" anchor="t" anchorCtr="0" compatLnSpc="1">
            <a:prstTxWarp prst="textNoShape">
              <a:avLst/>
            </a:prstTxWarp>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57A16158-77C2-9942-964E-E6E4E0E2A1EA}" type="slidenum">
              <a:rPr lang="en-US" smtClean="0"/>
              <a:pPr>
                <a:defRPr/>
              </a:pPr>
              <a:t>56</a:t>
            </a:fld>
            <a:endParaRPr lang="en-US" dirty="0"/>
          </a:p>
        </p:txBody>
      </p:sp>
    </p:spTree>
    <p:extLst>
      <p:ext uri="{BB962C8B-B14F-4D97-AF65-F5344CB8AC3E}">
        <p14:creationId xmlns:p14="http://schemas.microsoft.com/office/powerpoint/2010/main" val="1023739201"/>
      </p:ext>
    </p:extLst>
  </p:cSld>
  <p:clrMapOvr>
    <a:masterClrMapping/>
  </p:clrMapOvr>
  <p:timing>
    <p:tnLst>
      <p:par>
        <p:cTn xmlns:p14="http://schemas.microsoft.com/office/powerpoint/2010/mai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eaLnBrk="1" hangingPunct="1">
              <a:defRPr/>
            </a:pPr>
            <a:r>
              <a:rPr lang="en-US" dirty="0" smtClean="0">
                <a:solidFill>
                  <a:schemeClr val="tx1"/>
                </a:solidFill>
              </a:rPr>
              <a:t>Joint studies</a:t>
            </a:r>
            <a:endParaRPr lang="en-US" dirty="0">
              <a:solidFill>
                <a:schemeClr val="tx1"/>
              </a:solidFill>
            </a:endParaRPr>
          </a:p>
        </p:txBody>
      </p:sp>
      <p:sp>
        <p:nvSpPr>
          <p:cNvPr id="47107" name="Content Placeholder 2"/>
          <p:cNvSpPr>
            <a:spLocks noGrp="1"/>
          </p:cNvSpPr>
          <p:nvPr>
            <p:ph idx="1"/>
          </p:nvPr>
        </p:nvSpPr>
        <p:spPr bwMode="auto">
          <a:xfrm>
            <a:off x="1270000" y="1181100"/>
            <a:ext cx="7620000" cy="5175250"/>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0000"/>
              </a:lnSpc>
            </a:pPr>
            <a:r>
              <a:rPr lang="en-US" sz="1800" smtClean="0">
                <a:solidFill>
                  <a:srgbClr val="000000"/>
                </a:solidFill>
              </a:rPr>
              <a:t>natural sciences (e.g. physics)</a:t>
            </a:r>
          </a:p>
          <a:p>
            <a:pPr eaLnBrk="1" hangingPunct="1">
              <a:lnSpc>
                <a:spcPct val="90000"/>
              </a:lnSpc>
            </a:pPr>
            <a:r>
              <a:rPr lang="en-US" sz="1800" smtClean="0">
                <a:solidFill>
                  <a:srgbClr val="000000"/>
                </a:solidFill>
              </a:rPr>
              <a:t>humanities (e.g. History)</a:t>
            </a:r>
          </a:p>
          <a:p>
            <a:pPr eaLnBrk="1" hangingPunct="1">
              <a:lnSpc>
                <a:spcPct val="90000"/>
              </a:lnSpc>
            </a:pPr>
            <a:r>
              <a:rPr lang="en-GB" sz="1800" smtClean="0"/>
              <a:t>social sciences (e.g. sociology)</a:t>
            </a:r>
          </a:p>
          <a:p>
            <a:pPr eaLnBrk="1" hangingPunct="1">
              <a:lnSpc>
                <a:spcPct val="90000"/>
              </a:lnSpc>
            </a:pPr>
            <a:r>
              <a:rPr lang="en-GB" sz="1800" smtClean="0"/>
              <a:t>academic literacy </a:t>
            </a:r>
          </a:p>
          <a:p>
            <a:pPr eaLnBrk="1" hangingPunct="1">
              <a:lnSpc>
                <a:spcPct val="90000"/>
              </a:lnSpc>
            </a:pPr>
            <a:r>
              <a:rPr lang="en-GB" sz="1800" smtClean="0"/>
              <a:t>music education</a:t>
            </a:r>
          </a:p>
          <a:p>
            <a:pPr eaLnBrk="1" hangingPunct="1">
              <a:lnSpc>
                <a:spcPct val="90000"/>
              </a:lnSpc>
            </a:pPr>
            <a:r>
              <a:rPr lang="en-GB" sz="1800" smtClean="0"/>
              <a:t>internationalized education</a:t>
            </a:r>
          </a:p>
          <a:p>
            <a:pPr eaLnBrk="1" hangingPunct="1">
              <a:lnSpc>
                <a:spcPct val="90000"/>
              </a:lnSpc>
            </a:pPr>
            <a:r>
              <a:rPr lang="en-GB" sz="1800" smtClean="0"/>
              <a:t>restorative justice</a:t>
            </a:r>
          </a:p>
          <a:p>
            <a:pPr eaLnBrk="1" hangingPunct="1">
              <a:lnSpc>
                <a:spcPct val="90000"/>
              </a:lnSpc>
            </a:pPr>
            <a:r>
              <a:rPr lang="en-US" sz="1800" smtClean="0">
                <a:solidFill>
                  <a:srgbClr val="000000"/>
                </a:solidFill>
              </a:rPr>
              <a:t>‘critical thinking’</a:t>
            </a:r>
          </a:p>
          <a:p>
            <a:pPr eaLnBrk="1" hangingPunct="1">
              <a:lnSpc>
                <a:spcPct val="90000"/>
              </a:lnSpc>
            </a:pPr>
            <a:r>
              <a:rPr lang="en-US" sz="1800" smtClean="0">
                <a:solidFill>
                  <a:srgbClr val="000000"/>
                </a:solidFill>
              </a:rPr>
              <a:t>second-language learning</a:t>
            </a:r>
          </a:p>
          <a:p>
            <a:pPr eaLnBrk="1" hangingPunct="1">
              <a:lnSpc>
                <a:spcPct val="90000"/>
              </a:lnSpc>
            </a:pPr>
            <a:r>
              <a:rPr lang="en-US" sz="1800" smtClean="0">
                <a:solidFill>
                  <a:srgbClr val="000000"/>
                </a:solidFill>
              </a:rPr>
              <a:t>popular education</a:t>
            </a:r>
          </a:p>
          <a:p>
            <a:pPr eaLnBrk="1" hangingPunct="1">
              <a:lnSpc>
                <a:spcPct val="90000"/>
              </a:lnSpc>
            </a:pPr>
            <a:r>
              <a:rPr lang="en-US" sz="1800" smtClean="0">
                <a:solidFill>
                  <a:srgbClr val="000000"/>
                </a:solidFill>
              </a:rPr>
              <a:t>museums, art exhibitions</a:t>
            </a:r>
          </a:p>
          <a:p>
            <a:pPr eaLnBrk="1" hangingPunct="1">
              <a:lnSpc>
                <a:spcPct val="90000"/>
              </a:lnSpc>
            </a:pPr>
            <a:r>
              <a:rPr lang="en-GB" sz="1800" smtClean="0">
                <a:solidFill>
                  <a:srgbClr val="000000"/>
                </a:solidFill>
              </a:rPr>
              <a:t>culture of armed forces</a:t>
            </a:r>
          </a:p>
          <a:p>
            <a:pPr eaLnBrk="1" hangingPunct="1">
              <a:lnSpc>
                <a:spcPct val="90000"/>
              </a:lnSpc>
            </a:pPr>
            <a:r>
              <a:rPr lang="en-GB" sz="1800" smtClean="0">
                <a:solidFill>
                  <a:srgbClr val="000000"/>
                </a:solidFill>
              </a:rPr>
              <a:t>media discourse</a:t>
            </a:r>
          </a:p>
          <a:p>
            <a:pPr eaLnBrk="1" hangingPunct="1">
              <a:lnSpc>
                <a:spcPct val="90000"/>
              </a:lnSpc>
            </a:pPr>
            <a:r>
              <a:rPr lang="en-GB" sz="1800" smtClean="0">
                <a:solidFill>
                  <a:srgbClr val="000000"/>
                </a:solidFill>
              </a:rPr>
              <a:t>national identity</a:t>
            </a:r>
          </a:p>
          <a:p>
            <a:pPr eaLnBrk="1" hangingPunct="1">
              <a:lnSpc>
                <a:spcPct val="90000"/>
              </a:lnSpc>
            </a:pPr>
            <a:r>
              <a:rPr lang="en-GB" sz="1800" smtClean="0">
                <a:solidFill>
                  <a:srgbClr val="000000"/>
                </a:solidFill>
              </a:rPr>
              <a:t>parliamentary procedures </a:t>
            </a:r>
          </a:p>
          <a:p>
            <a:pPr eaLnBrk="1" hangingPunct="1">
              <a:lnSpc>
                <a:spcPct val="90000"/>
              </a:lnSpc>
              <a:buFont typeface="Arial" charset="0"/>
              <a:buNone/>
            </a:pPr>
            <a:endParaRPr lang="en-US" sz="1800" smtClean="0">
              <a:solidFill>
                <a:srgbClr val="000000"/>
              </a:solidFill>
            </a:endParaRPr>
          </a:p>
          <a:p>
            <a:pPr eaLnBrk="1" hangingPunct="1">
              <a:lnSpc>
                <a:spcPct val="90000"/>
              </a:lnSpc>
              <a:buFont typeface="Arial" charset="0"/>
              <a:buNone/>
            </a:pPr>
            <a:r>
              <a:rPr lang="en-US" sz="1800" smtClean="0">
                <a:solidFill>
                  <a:srgbClr val="000000"/>
                </a:solidFill>
              </a:rPr>
              <a:t>	http://www.legitimationcodetheory.com</a:t>
            </a:r>
          </a:p>
        </p:txBody>
      </p:sp>
      <p:sp>
        <p:nvSpPr>
          <p:cNvPr id="6" name="Slide Number Placeholder 5"/>
          <p:cNvSpPr>
            <a:spLocks noGrp="1"/>
          </p:cNvSpPr>
          <p:nvPr>
            <p:ph type="sldNum" sz="quarter" idx="15"/>
          </p:nvPr>
        </p:nvSpPr>
        <p:spPr/>
        <p:txBody>
          <a:bodyPr/>
          <a:lstStyle/>
          <a:p>
            <a:pPr>
              <a:defRPr/>
            </a:pPr>
            <a:fld id="{C69BD777-A5AD-1A4B-8635-E3D47919AB8C}" type="slidenum">
              <a:rPr lang="en-US"/>
              <a:pPr>
                <a:defRPr/>
              </a:pPr>
              <a:t>57</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277306638"/>
      </p:ext>
    </p:extLst>
  </p:cSld>
  <p:clrMapOvr>
    <a:masterClrMapping/>
  </p:clrMapOvr>
  <p:timing>
    <p:tnLst>
      <p:par>
        <p:cTn xmlns:p14="http://schemas.microsoft.com/office/powerpoint/2010/mai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Complementary perspectives</a:t>
            </a:r>
          </a:p>
        </p:txBody>
      </p:sp>
      <p:sp>
        <p:nvSpPr>
          <p:cNvPr id="3" name="Content Placeholder 2"/>
          <p:cNvSpPr>
            <a:spLocks noGrp="1"/>
          </p:cNvSpPr>
          <p:nvPr>
            <p:ph idx="1"/>
          </p:nvPr>
        </p:nvSpPr>
        <p:spPr>
          <a:xfrm>
            <a:off x="1270000" y="1341438"/>
            <a:ext cx="7620000" cy="4784725"/>
          </a:xfrm>
        </p:spPr>
        <p:txBody>
          <a:bodyPr>
            <a:normAutofit fontScale="92500" lnSpcReduction="10000"/>
          </a:bodyPr>
          <a:lstStyle/>
          <a:p>
            <a:pPr>
              <a:defRPr/>
            </a:pPr>
            <a:r>
              <a:rPr lang="en-US" dirty="0" smtClean="0"/>
              <a:t>LCT: </a:t>
            </a:r>
          </a:p>
          <a:p>
            <a:pPr lvl="1">
              <a:defRPr/>
            </a:pPr>
            <a:r>
              <a:rPr lang="en-US" dirty="0" smtClean="0"/>
              <a:t>organizing principles of knowledge practices</a:t>
            </a:r>
          </a:p>
          <a:p>
            <a:pPr lvl="3">
              <a:defRPr/>
            </a:pPr>
            <a:endParaRPr lang="en-US" dirty="0" smtClean="0"/>
          </a:p>
          <a:p>
            <a:pPr>
              <a:defRPr/>
            </a:pPr>
            <a:r>
              <a:rPr lang="en-US" dirty="0" smtClean="0"/>
              <a:t>SFL: </a:t>
            </a:r>
          </a:p>
          <a:p>
            <a:pPr lvl="1">
              <a:defRPr/>
            </a:pPr>
            <a:r>
              <a:rPr lang="en-US" dirty="0" smtClean="0"/>
              <a:t>complexes of linguistic features that enable changes in those principles</a:t>
            </a:r>
          </a:p>
          <a:p>
            <a:pPr lvl="3">
              <a:defRPr/>
            </a:pPr>
            <a:endParaRPr lang="en-US" dirty="0" smtClean="0"/>
          </a:p>
          <a:p>
            <a:pPr>
              <a:defRPr/>
            </a:pPr>
            <a:r>
              <a:rPr lang="en-US" dirty="0" smtClean="0"/>
              <a:t>Together:</a:t>
            </a:r>
          </a:p>
          <a:p>
            <a:pPr lvl="1">
              <a:defRPr/>
            </a:pPr>
            <a:r>
              <a:rPr lang="en-US" dirty="0" smtClean="0"/>
              <a:t>how linguistic and knowledge practices relate </a:t>
            </a:r>
            <a:r>
              <a:rPr lang="en-US" dirty="0" smtClean="0"/>
              <a:t>to (for example) </a:t>
            </a:r>
            <a:r>
              <a:rPr lang="en-US" dirty="0" smtClean="0"/>
              <a:t>enable and constrain knowledge-building</a:t>
            </a:r>
          </a:p>
        </p:txBody>
      </p:sp>
      <p:sp>
        <p:nvSpPr>
          <p:cNvPr id="90116" name="Content Placeholder 3"/>
          <p:cNvSpPr>
            <a:spLocks noGrp="1"/>
          </p:cNvSpPr>
          <p:nvPr>
            <p:ph sz="quarter" idx="13"/>
          </p:nvPr>
        </p:nvSpPr>
        <p:spPr bwMode="auto">
          <a:xfrm>
            <a:off x="0" y="1181100"/>
            <a:ext cx="1127125" cy="5676900"/>
          </a:xfrm>
          <a:gradFill>
            <a:gsLst>
              <a:gs pos="0">
                <a:srgbClr val="FFFFFF"/>
              </a:gs>
              <a:gs pos="60001">
                <a:srgbClr val="000032"/>
              </a:gs>
              <a:gs pos="100000">
                <a:srgbClr val="000032"/>
              </a:gs>
            </a:gsLst>
            <a:lin ang="5400000"/>
          </a:gradFill>
          <a:ln>
            <a:miter lim="800000"/>
            <a:headEnd/>
            <a:tailEnd/>
          </a:ln>
        </p:spPr>
        <p:txBody>
          <a:bodyPr wrap="square" lIns="91440" tIns="45720" rIns="91440" bIns="45720" numCol="1" anchor="t" anchorCtr="0" compatLnSpc="1">
            <a:prstTxWarp prst="textNoShape">
              <a:avLst/>
            </a:prstTxWarp>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5AA654B1-D62B-6F4C-8D54-F71FAC24F78E}" type="slidenum">
              <a:rPr lang="en-US" smtClean="0"/>
              <a:pPr>
                <a:defRPr/>
              </a:pPr>
              <a:t>58</a:t>
            </a:fld>
            <a:endParaRPr lang="en-US" dirty="0"/>
          </a:p>
        </p:txBody>
      </p:sp>
    </p:spTree>
    <p:extLst>
      <p:ext uri="{BB962C8B-B14F-4D97-AF65-F5344CB8AC3E}">
        <p14:creationId xmlns:p14="http://schemas.microsoft.com/office/powerpoint/2010/main" val="2631369252"/>
      </p:ext>
    </p:extLst>
  </p:cSld>
  <p:clrMapOvr>
    <a:masterClrMapping/>
  </p:clrMapOvr>
  <p:timing>
    <p:tnLst>
      <p:par>
        <p:cTn xmlns:p14="http://schemas.microsoft.com/office/powerpoint/2010/mai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Working together</a:t>
            </a:r>
            <a:endParaRPr lang="en-US" dirty="0"/>
          </a:p>
        </p:txBody>
      </p:sp>
      <p:sp>
        <p:nvSpPr>
          <p:cNvPr id="91139"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r>
              <a:rPr lang="en-US" dirty="0" smtClean="0"/>
              <a:t>‘Alternating’ joint and parallel analyses</a:t>
            </a:r>
          </a:p>
          <a:p>
            <a:pPr lvl="1"/>
            <a:r>
              <a:rPr lang="en-US" dirty="0" smtClean="0"/>
              <a:t>jointly define problem-situation: shared data and specific questions</a:t>
            </a:r>
          </a:p>
          <a:p>
            <a:pPr lvl="1"/>
            <a:r>
              <a:rPr lang="en-US" dirty="0" smtClean="0"/>
              <a:t>parallel analyses: LCT and SFL separately</a:t>
            </a:r>
          </a:p>
          <a:p>
            <a:pPr lvl="1"/>
            <a:r>
              <a:rPr lang="en-US" dirty="0" smtClean="0"/>
              <a:t>regularly share emergent findings</a:t>
            </a:r>
          </a:p>
          <a:p>
            <a:pPr lvl="1"/>
            <a:r>
              <a:rPr lang="en-US" dirty="0" smtClean="0"/>
              <a:t>relate analyses to create explanations</a:t>
            </a:r>
          </a:p>
          <a:p>
            <a:pPr lvl="1"/>
            <a:endParaRPr lang="en-US" dirty="0" smtClean="0"/>
          </a:p>
          <a:p>
            <a:r>
              <a:rPr lang="en-US" dirty="0" smtClean="0"/>
              <a:t>Several alternating analyses simultaneously</a:t>
            </a:r>
          </a:p>
        </p:txBody>
      </p:sp>
      <p:sp>
        <p:nvSpPr>
          <p:cNvPr id="91140" name="Content Placeholder 3"/>
          <p:cNvSpPr>
            <a:spLocks noGrp="1"/>
          </p:cNvSpPr>
          <p:nvPr>
            <p:ph sz="quarter" idx="13"/>
          </p:nvPr>
        </p:nvSpPr>
        <p:spPr bwMode="auto">
          <a:xfrm>
            <a:off x="0" y="1181100"/>
            <a:ext cx="1127125" cy="5676900"/>
          </a:xfrm>
          <a:gradFill>
            <a:gsLst>
              <a:gs pos="0">
                <a:srgbClr val="FFFFFF"/>
              </a:gs>
              <a:gs pos="60001">
                <a:srgbClr val="000032"/>
              </a:gs>
              <a:gs pos="100000">
                <a:srgbClr val="000032"/>
              </a:gs>
            </a:gsLst>
            <a:lin ang="5400000"/>
          </a:gradFill>
          <a:ln>
            <a:miter lim="800000"/>
            <a:headEnd/>
            <a:tailEnd/>
          </a:ln>
        </p:spPr>
        <p:txBody>
          <a:bodyPr wrap="square" lIns="91440" tIns="45720" rIns="91440" bIns="45720" numCol="1" anchor="t" anchorCtr="0" compatLnSpc="1">
            <a:prstTxWarp prst="textNoShape">
              <a:avLst/>
            </a:prstTxWarp>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2F4924F0-ABB9-C941-9E18-F2ADE2914454}" type="slidenum">
              <a:rPr lang="en-US" smtClean="0"/>
              <a:pPr>
                <a:defRPr/>
              </a:pPr>
              <a:t>59</a:t>
            </a:fld>
            <a:endParaRPr lang="en-US" dirty="0"/>
          </a:p>
        </p:txBody>
      </p:sp>
    </p:spTree>
    <p:extLst>
      <p:ext uri="{BB962C8B-B14F-4D97-AF65-F5344CB8AC3E}">
        <p14:creationId xmlns:p14="http://schemas.microsoft.com/office/powerpoint/2010/main" val="2964766811"/>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Cosmological analysis</a:t>
            </a:r>
            <a:endParaRPr lang="en-US" dirty="0"/>
          </a:p>
        </p:txBody>
      </p:sp>
      <p:sp>
        <p:nvSpPr>
          <p:cNvPr id="29699"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r>
              <a:rPr lang="en-US" smtClean="0"/>
              <a:t>an ideology is ‘a system of ideas with a powerful sex appeal’ (Gellner, 1959)</a:t>
            </a:r>
          </a:p>
          <a:p>
            <a:r>
              <a:rPr lang="en-US" smtClean="0"/>
              <a:t>a cosmology is </a:t>
            </a:r>
            <a:r>
              <a:rPr lang="en-GB" smtClean="0"/>
              <a:t>what makes one system of ideas sexy and another not so hot </a:t>
            </a:r>
          </a:p>
          <a:p>
            <a:pPr lvl="1"/>
            <a:r>
              <a:rPr lang="en-GB" smtClean="0"/>
              <a:t>logic of belief system or vision of world embodied by activities within field</a:t>
            </a:r>
          </a:p>
          <a:p>
            <a:pPr lvl="1"/>
            <a:r>
              <a:rPr lang="en-GB" smtClean="0"/>
              <a:t>basis of selection, recontextualisation and evaluation of actors and stances</a:t>
            </a:r>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8266157D-F20E-6B4E-9EE8-7ADF5935A1E0}" type="slidenum">
              <a:rPr lang="en-US"/>
              <a:pPr>
                <a:defRPr/>
              </a:pPr>
              <a:t>6</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Relating theories</a:t>
            </a:r>
            <a:endParaRPr lang="en-US" dirty="0"/>
          </a:p>
        </p:txBody>
      </p:sp>
      <p:sp>
        <p:nvSpPr>
          <p:cNvPr id="92163"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r>
              <a:rPr lang="en-US" dirty="0" smtClean="0"/>
              <a:t>relating concept–concept is reductionism</a:t>
            </a:r>
          </a:p>
          <a:p>
            <a:r>
              <a:rPr lang="en-US" dirty="0" smtClean="0"/>
              <a:t>shared data and questions provide space for dialogue beyond each theory</a:t>
            </a:r>
          </a:p>
          <a:p>
            <a:r>
              <a:rPr lang="en-US" dirty="0" smtClean="0"/>
              <a:t>separate analyses provides space for strength of each theory when related</a:t>
            </a:r>
          </a:p>
          <a:p>
            <a:r>
              <a:rPr lang="en-US" dirty="0" smtClean="0"/>
              <a:t>reveals complexity of relations between knowledge and language, LCT and SFL</a:t>
            </a:r>
          </a:p>
          <a:p>
            <a:pPr>
              <a:buFont typeface="Arial" charset="0"/>
              <a:buNone/>
            </a:pPr>
            <a:endParaRPr lang="en-US" dirty="0" smtClean="0"/>
          </a:p>
          <a:p>
            <a:endParaRPr lang="en-US" dirty="0" smtClean="0"/>
          </a:p>
        </p:txBody>
      </p:sp>
      <p:sp>
        <p:nvSpPr>
          <p:cNvPr id="92164" name="Content Placeholder 3"/>
          <p:cNvSpPr>
            <a:spLocks noGrp="1"/>
          </p:cNvSpPr>
          <p:nvPr>
            <p:ph sz="quarter" idx="13"/>
          </p:nvPr>
        </p:nvSpPr>
        <p:spPr bwMode="auto">
          <a:xfrm>
            <a:off x="0" y="1181100"/>
            <a:ext cx="1127125" cy="5676900"/>
          </a:xfrm>
          <a:gradFill>
            <a:gsLst>
              <a:gs pos="0">
                <a:srgbClr val="FFFFFF"/>
              </a:gs>
              <a:gs pos="60001">
                <a:srgbClr val="000032"/>
              </a:gs>
              <a:gs pos="100000">
                <a:srgbClr val="000032"/>
              </a:gs>
            </a:gsLst>
            <a:lin ang="5400000"/>
          </a:gradFill>
          <a:ln>
            <a:miter lim="800000"/>
            <a:headEnd/>
            <a:tailEnd/>
          </a:ln>
        </p:spPr>
        <p:txBody>
          <a:bodyPr wrap="square" lIns="91440" tIns="45720" rIns="91440" bIns="45720" numCol="1" anchor="t" anchorCtr="0" compatLnSpc="1">
            <a:prstTxWarp prst="textNoShape">
              <a:avLst/>
            </a:prstTxWarp>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252E6305-6CAC-E649-B991-30888FA1C2E7}" type="slidenum">
              <a:rPr lang="en-US" smtClean="0"/>
              <a:pPr>
                <a:defRPr/>
              </a:pPr>
              <a:t>60</a:t>
            </a:fld>
            <a:endParaRPr lang="en-US" dirty="0"/>
          </a:p>
        </p:txBody>
      </p:sp>
    </p:spTree>
    <p:extLst>
      <p:ext uri="{BB962C8B-B14F-4D97-AF65-F5344CB8AC3E}">
        <p14:creationId xmlns:p14="http://schemas.microsoft.com/office/powerpoint/2010/main" val="2317969783"/>
      </p:ext>
    </p:extLst>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No conclusion</a:t>
            </a:r>
            <a:endParaRPr lang="en-US" dirty="0"/>
          </a:p>
        </p:txBody>
      </p:sp>
      <p:sp>
        <p:nvSpPr>
          <p:cNvPr id="3" name="Content Placeholder 2"/>
          <p:cNvSpPr>
            <a:spLocks noGrp="1"/>
          </p:cNvSpPr>
          <p:nvPr>
            <p:ph idx="1"/>
          </p:nvPr>
        </p:nvSpPr>
        <p:spPr/>
        <p:txBody>
          <a:bodyPr/>
          <a:lstStyle/>
          <a:p>
            <a:endParaRPr lang="en-US" dirty="0"/>
          </a:p>
        </p:txBody>
      </p:sp>
      <p:sp>
        <p:nvSpPr>
          <p:cNvPr id="4" name="Content Placeholder 3"/>
          <p:cNvSpPr>
            <a:spLocks noGrp="1"/>
          </p:cNvSpPr>
          <p:nvPr>
            <p:ph sz="quarter" idx="13"/>
          </p:nvPr>
        </p:nvSpPr>
        <p:spPr/>
        <p:txBody>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DDF962B8-6E6B-764F-873A-D1DF22E4F0E2}" type="slidenum">
              <a:rPr lang="en-US" smtClean="0"/>
              <a:pPr>
                <a:defRPr/>
              </a:pPr>
              <a:t>61</a:t>
            </a:fld>
            <a:endParaRPr lang="en-US" dirty="0"/>
          </a:p>
        </p:txBody>
      </p:sp>
      <p:pic>
        <p:nvPicPr>
          <p:cNvPr id="7" name="Picture 6" descr="images.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0000" y="2016271"/>
            <a:ext cx="7631146" cy="2997191"/>
          </a:xfrm>
          <a:prstGeom prst="rect">
            <a:avLst/>
          </a:prstGeom>
        </p:spPr>
      </p:pic>
    </p:spTree>
    <p:extLst>
      <p:ext uri="{BB962C8B-B14F-4D97-AF65-F5344CB8AC3E}">
        <p14:creationId xmlns:p14="http://schemas.microsoft.com/office/powerpoint/2010/main" val="33556868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5-Cs of cosmological analysis</a:t>
            </a:r>
            <a:endParaRPr lang="en-US" dirty="0"/>
          </a:p>
        </p:txBody>
      </p:sp>
      <p:sp>
        <p:nvSpPr>
          <p:cNvPr id="30723"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r>
              <a:rPr lang="en-US" smtClean="0"/>
              <a:t>internal relations: </a:t>
            </a:r>
          </a:p>
          <a:p>
            <a:pPr lvl="1"/>
            <a:r>
              <a:rPr lang="en-US" i="1" smtClean="0"/>
              <a:t>clustering </a:t>
            </a:r>
            <a:r>
              <a:rPr lang="en-US" smtClean="0"/>
              <a:t>and </a:t>
            </a:r>
            <a:r>
              <a:rPr lang="en-US" i="1" smtClean="0"/>
              <a:t>constellating</a:t>
            </a:r>
          </a:p>
          <a:p>
            <a:pPr lvl="1"/>
            <a:r>
              <a:rPr lang="en-US" smtClean="0"/>
              <a:t>selection and arrangement of stances (practices, ideas, beliefs and attributes)</a:t>
            </a:r>
            <a:endParaRPr lang="en-US" i="1" smtClean="0"/>
          </a:p>
          <a:p>
            <a:pPr lvl="1"/>
            <a:endParaRPr lang="en-US" i="1" smtClean="0"/>
          </a:p>
          <a:p>
            <a:r>
              <a:rPr lang="en-US" smtClean="0"/>
              <a:t>external relations:</a:t>
            </a:r>
          </a:p>
          <a:p>
            <a:pPr lvl="1"/>
            <a:r>
              <a:rPr lang="en-US" i="1" smtClean="0"/>
              <a:t>condensing </a:t>
            </a:r>
            <a:r>
              <a:rPr lang="en-US" smtClean="0"/>
              <a:t>and </a:t>
            </a:r>
            <a:r>
              <a:rPr lang="en-US" i="1" smtClean="0"/>
              <a:t>charging</a:t>
            </a:r>
          </a:p>
          <a:p>
            <a:pPr lvl="1"/>
            <a:r>
              <a:rPr lang="en-US" smtClean="0"/>
              <a:t>relative evaluation of constellations according to a </a:t>
            </a:r>
            <a:r>
              <a:rPr lang="en-US" i="1" smtClean="0"/>
              <a:t>cosmology</a:t>
            </a:r>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19F732C8-7E30-C64E-8F4A-A3A90B06B3F7}" type="slidenum">
              <a:rPr lang="en-US"/>
              <a:pPr>
                <a:defRPr/>
              </a:pPr>
              <a:t>7</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Internal relations</a:t>
            </a:r>
            <a:endParaRPr lang="en-US" dirty="0"/>
          </a:p>
        </p:txBody>
      </p:sp>
      <p:sp>
        <p:nvSpPr>
          <p:cNvPr id="31747"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r>
              <a:rPr lang="en-US" smtClean="0"/>
              <a:t>clustering of stances</a:t>
            </a:r>
          </a:p>
          <a:p>
            <a:r>
              <a:rPr lang="en-US" smtClean="0"/>
              <a:t>constellating of stances and clusters of stances</a:t>
            </a:r>
          </a:p>
          <a:p>
            <a:r>
              <a:rPr lang="en-US" smtClean="0"/>
              <a:t>stances within a constellation may be more or less strongly/weakly integrated</a:t>
            </a:r>
          </a:p>
          <a:p>
            <a:r>
              <a:rPr lang="en-US" smtClean="0"/>
              <a:t>constellations may be more or less strongly/weakly bounded from others</a:t>
            </a:r>
          </a:p>
          <a:p>
            <a:r>
              <a:rPr lang="en-US" smtClean="0"/>
              <a:t>shapes ‘space of possibles’</a:t>
            </a:r>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D4289C66-3A67-B04F-B86B-97177863969C}" type="slidenum">
              <a:rPr lang="en-US"/>
              <a:pPr>
                <a:defRPr/>
              </a:pPr>
              <a:t>8</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Taurus and </a:t>
            </a:r>
            <a:r>
              <a:rPr lang="en-GB" dirty="0" smtClean="0"/>
              <a:t>Pleiades</a:t>
            </a:r>
            <a:endParaRPr lang="en-US" dirty="0"/>
          </a:p>
        </p:txBody>
      </p:sp>
      <p:sp>
        <p:nvSpPr>
          <p:cNvPr id="32771"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BE37B24B-839A-924A-BD24-9DFDCB67AF60}" type="slidenum">
              <a:rPr lang="en-US"/>
              <a:pPr>
                <a:defRPr/>
              </a:pPr>
              <a:t>9</a:t>
            </a:fld>
            <a:endParaRPr lang="en-US" dirty="0"/>
          </a:p>
        </p:txBody>
      </p:sp>
      <p:pic>
        <p:nvPicPr>
          <p:cNvPr id="32774" name="Picture 5" descr="pleiades.gif"/>
          <p:cNvPicPr>
            <a:picLocks noChangeAspect="1"/>
          </p:cNvPicPr>
          <p:nvPr/>
        </p:nvPicPr>
        <p:blipFill>
          <a:blip r:embed="rId2"/>
          <a:srcRect/>
          <a:stretch>
            <a:fillRect/>
          </a:stretch>
        </p:blipFill>
        <p:spPr bwMode="auto">
          <a:xfrm>
            <a:off x="5491163" y="1963738"/>
            <a:ext cx="3398837" cy="3397250"/>
          </a:xfrm>
          <a:prstGeom prst="rect">
            <a:avLst/>
          </a:prstGeom>
          <a:noFill/>
          <a:ln w="9525">
            <a:noFill/>
            <a:miter lim="800000"/>
            <a:headEnd/>
            <a:tailEnd/>
          </a:ln>
        </p:spPr>
      </p:pic>
      <p:pic>
        <p:nvPicPr>
          <p:cNvPr id="32775" name="Picture 6" descr="4_12_Taurus___Pleiades.jpeg"/>
          <p:cNvPicPr>
            <a:picLocks noChangeAspect="1"/>
          </p:cNvPicPr>
          <p:nvPr/>
        </p:nvPicPr>
        <p:blipFill>
          <a:blip r:embed="rId3"/>
          <a:srcRect/>
          <a:stretch>
            <a:fillRect/>
          </a:stretch>
        </p:blipFill>
        <p:spPr bwMode="auto">
          <a:xfrm>
            <a:off x="1270000" y="1963738"/>
            <a:ext cx="3381375" cy="3397250"/>
          </a:xfrm>
          <a:prstGeom prst="rect">
            <a:avLst/>
          </a:prstGeom>
          <a:noFill/>
          <a:ln w="9525">
            <a:noFill/>
            <a:miter lim="800000"/>
            <a:headEnd/>
            <a:tailEnd/>
          </a:ln>
        </p:spPr>
      </p:pic>
      <p:sp>
        <p:nvSpPr>
          <p:cNvPr id="8"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sld>
</file>

<file path=ppt/theme/theme1.xml><?xml version="1.0" encoding="utf-8"?>
<a:theme xmlns:a="http://schemas.openxmlformats.org/drawingml/2006/main" name="Office Theme">
  <a:themeElements>
    <a:clrScheme name="Breeze">
      <a:dk1>
        <a:sysClr val="windowText" lastClr="000000"/>
      </a:dk1>
      <a:lt1>
        <a:sysClr val="window" lastClr="FFFFFF"/>
      </a:lt1>
      <a:dk2>
        <a:srgbClr val="09213B"/>
      </a:dk2>
      <a:lt2>
        <a:srgbClr val="D5EDF4"/>
      </a:lt2>
      <a:accent1>
        <a:srgbClr val="2C7C9F"/>
      </a:accent1>
      <a:accent2>
        <a:srgbClr val="244A58"/>
      </a:accent2>
      <a:accent3>
        <a:srgbClr val="E2751D"/>
      </a:accent3>
      <a:accent4>
        <a:srgbClr val="FFB400"/>
      </a:accent4>
      <a:accent5>
        <a:srgbClr val="7EB606"/>
      </a:accent5>
      <a:accent6>
        <a:srgbClr val="C00000"/>
      </a:accent6>
      <a:hlink>
        <a:srgbClr val="7030A0"/>
      </a:hlink>
      <a:folHlink>
        <a:srgbClr val="00B0F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Office Theme">
  <a:themeElements>
    <a:clrScheme name="Breeze">
      <a:dk1>
        <a:sysClr val="windowText" lastClr="000000"/>
      </a:dk1>
      <a:lt1>
        <a:sysClr val="window" lastClr="FFFFFF"/>
      </a:lt1>
      <a:dk2>
        <a:srgbClr val="09213B"/>
      </a:dk2>
      <a:lt2>
        <a:srgbClr val="D5EDF4"/>
      </a:lt2>
      <a:accent1>
        <a:srgbClr val="2C7C9F"/>
      </a:accent1>
      <a:accent2>
        <a:srgbClr val="244A58"/>
      </a:accent2>
      <a:accent3>
        <a:srgbClr val="E2751D"/>
      </a:accent3>
      <a:accent4>
        <a:srgbClr val="FFB400"/>
      </a:accent4>
      <a:accent5>
        <a:srgbClr val="7EB606"/>
      </a:accent5>
      <a:accent6>
        <a:srgbClr val="C00000"/>
      </a:accent6>
      <a:hlink>
        <a:srgbClr val="7030A0"/>
      </a:hlink>
      <a:folHlink>
        <a:srgbClr val="00B0F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2164</TotalTime>
  <Words>2689</Words>
  <Application>Microsoft Macintosh PowerPoint</Application>
  <PresentationFormat>On-screen Show (4:3)</PresentationFormat>
  <Paragraphs>657</Paragraphs>
  <Slides>61</Slides>
  <Notes>0</Notes>
  <HiddenSlides>0</HiddenSlides>
  <MMClips>0</MMClips>
  <ScaleCrop>false</ScaleCrop>
  <HeadingPairs>
    <vt:vector size="8" baseType="variant">
      <vt:variant>
        <vt:lpstr>Theme</vt:lpstr>
      </vt:variant>
      <vt:variant>
        <vt:i4>2</vt:i4>
      </vt:variant>
      <vt:variant>
        <vt:lpstr>Links</vt:lpstr>
      </vt:variant>
      <vt:variant>
        <vt:i4>1</vt:i4>
      </vt:variant>
      <vt:variant>
        <vt:lpstr>Embedded OLE Servers</vt:lpstr>
      </vt:variant>
      <vt:variant>
        <vt:i4>1</vt:i4>
      </vt:variant>
      <vt:variant>
        <vt:lpstr>Slide Titles</vt:lpstr>
      </vt:variant>
      <vt:variant>
        <vt:i4>61</vt:i4>
      </vt:variant>
    </vt:vector>
  </HeadingPairs>
  <TitlesOfParts>
    <vt:vector size="65" baseType="lpstr">
      <vt:lpstr>Office Theme</vt:lpstr>
      <vt:lpstr>1_Office Theme</vt:lpstr>
      <vt:lpstr>Macintosh HD:Master File:Work:Research &amp; Grants:Grants Won:2008 ARC - Freebody_Martin_Maton:[3] Pilot analyses:1_History guy:4. Constellations:Summary of Constellations.doc!OLE_LINK1</vt:lpstr>
      <vt:lpstr>Document</vt:lpstr>
      <vt:lpstr>COSMOLOGIES  Karl Maton University of Sydney</vt:lpstr>
      <vt:lpstr>Main points</vt:lpstr>
      <vt:lpstr>Concepts: 5-Cs</vt:lpstr>
      <vt:lpstr>Constellations - summary</vt:lpstr>
      <vt:lpstr>Cosmologies - summary</vt:lpstr>
      <vt:lpstr>Cosmological analysis</vt:lpstr>
      <vt:lpstr>5-Cs of cosmological analysis</vt:lpstr>
      <vt:lpstr>Internal relations</vt:lpstr>
      <vt:lpstr>Taurus and Pleiades</vt:lpstr>
      <vt:lpstr>External relations</vt:lpstr>
      <vt:lpstr>Pleiades</vt:lpstr>
      <vt:lpstr>External relations</vt:lpstr>
      <vt:lpstr>Cosmological analysis</vt:lpstr>
      <vt:lpstr>PowerPoint Presentation</vt:lpstr>
      <vt:lpstr>PowerPoint Presentation</vt:lpstr>
      <vt:lpstr>PowerPoint Presentation</vt:lpstr>
      <vt:lpstr>Sex appeal</vt:lpstr>
      <vt:lpstr>Constellating</vt:lpstr>
      <vt:lpstr>Constellating</vt:lpstr>
      <vt:lpstr>‘Learning’ constellation</vt:lpstr>
      <vt:lpstr>PowerPoint Presentation</vt:lpstr>
      <vt:lpstr>PowerPoint Presentation</vt:lpstr>
      <vt:lpstr>PowerPoint Presentation</vt:lpstr>
      <vt:lpstr>PowerPoint Presentation</vt:lpstr>
      <vt:lpstr>PowerPoint Presentation</vt:lpstr>
      <vt:lpstr>Space of possibles</vt:lpstr>
      <vt:lpstr>Charging</vt:lpstr>
      <vt:lpstr>Epistemological condensation (ER)</vt:lpstr>
      <vt:lpstr>Example of weak epistemic relations</vt:lpstr>
      <vt:lpstr>PowerPoint Presentation</vt:lpstr>
      <vt:lpstr>Axiological condensation (SR)</vt:lpstr>
      <vt:lpstr>PowerPoint Presentation</vt:lpstr>
      <vt:lpstr>Semantic structures</vt:lpstr>
      <vt:lpstr>PowerPoint Presentation</vt:lpstr>
      <vt:lpstr>Axiological condensation</vt:lpstr>
      <vt:lpstr>Revealing yourself</vt:lpstr>
      <vt:lpstr>PowerPoint Presentation</vt:lpstr>
      <vt:lpstr>Signifiers</vt:lpstr>
      <vt:lpstr>History in schooling</vt:lpstr>
      <vt:lpstr>One cosmological analysis</vt:lpstr>
      <vt:lpstr>PowerPoint Presentation</vt:lpstr>
      <vt:lpstr>PowerPoint Presentation</vt:lpstr>
      <vt:lpstr>PowerPoint Presentation</vt:lpstr>
      <vt:lpstr>From excerpt being discussed</vt:lpstr>
      <vt:lpstr>Clustering of ‘Ho Chi Minh’</vt:lpstr>
      <vt:lpstr>Clustering of ‘the French’</vt:lpstr>
      <vt:lpstr>Cosmological analysis</vt:lpstr>
      <vt:lpstr>Epistemological cosmologies</vt:lpstr>
      <vt:lpstr>LCT and SFL</vt:lpstr>
      <vt:lpstr>PowerPoint Presentation</vt:lpstr>
      <vt:lpstr>Specialization codes</vt:lpstr>
      <vt:lpstr>LCT and SFL</vt:lpstr>
      <vt:lpstr>Close encounters</vt:lpstr>
      <vt:lpstr>Caution!</vt:lpstr>
      <vt:lpstr>Close encounters</vt:lpstr>
      <vt:lpstr>Intimate and intense collaboration</vt:lpstr>
      <vt:lpstr>Joint studies</vt:lpstr>
      <vt:lpstr>Complementary perspectives</vt:lpstr>
      <vt:lpstr>Working together</vt:lpstr>
      <vt:lpstr>Relating theories</vt:lpstr>
      <vt:lpstr>No conclusion</vt:lpstr>
    </vt:vector>
  </TitlesOfParts>
  <Company>University of Sydney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Karl Maton</dc:creator>
  <cp:lastModifiedBy>Karl Maton</cp:lastModifiedBy>
  <cp:revision>95</cp:revision>
  <dcterms:created xsi:type="dcterms:W3CDTF">2014-04-09T07:09:24Z</dcterms:created>
  <dcterms:modified xsi:type="dcterms:W3CDTF">2014-12-05T06:19:22Z</dcterms:modified>
</cp:coreProperties>
</file>